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1296" r:id="rId3"/>
    <p:sldId id="1300" r:id="rId5"/>
    <p:sldId id="1297" r:id="rId6"/>
    <p:sldId id="1298" r:id="rId7"/>
    <p:sldId id="1299" r:id="rId8"/>
    <p:sldId id="1301" r:id="rId9"/>
    <p:sldId id="1303" r:id="rId10"/>
    <p:sldId id="1312" r:id="rId11"/>
    <p:sldId id="1326" r:id="rId12"/>
    <p:sldId id="1304" r:id="rId13"/>
    <p:sldId id="1306" r:id="rId14"/>
    <p:sldId id="1305" r:id="rId15"/>
    <p:sldId id="1307" r:id="rId16"/>
    <p:sldId id="1325" r:id="rId17"/>
    <p:sldId id="1327" r:id="rId18"/>
    <p:sldId id="1308" r:id="rId19"/>
    <p:sldId id="1309" r:id="rId20"/>
    <p:sldId id="1310" r:id="rId21"/>
    <p:sldId id="1311" r:id="rId22"/>
    <p:sldId id="1323" r:id="rId23"/>
    <p:sldId id="1313" r:id="rId24"/>
    <p:sldId id="1314" r:id="rId25"/>
    <p:sldId id="1315" r:id="rId26"/>
    <p:sldId id="1316" r:id="rId27"/>
    <p:sldId id="1317" r:id="rId28"/>
    <p:sldId id="1318" r:id="rId29"/>
    <p:sldId id="1319" r:id="rId30"/>
    <p:sldId id="1320" r:id="rId31"/>
    <p:sldId id="1328" r:id="rId32"/>
    <p:sldId id="1321" r:id="rId33"/>
    <p:sldId id="1322" r:id="rId34"/>
    <p:sldId id="1324" r:id="rId35"/>
    <p:sldId id="1329" r:id="rId36"/>
    <p:sldId id="1342" r:id="rId37"/>
    <p:sldId id="1335" r:id="rId38"/>
    <p:sldId id="1336" r:id="rId39"/>
    <p:sldId id="1334" r:id="rId40"/>
    <p:sldId id="1337" r:id="rId41"/>
    <p:sldId id="1330" r:id="rId42"/>
    <p:sldId id="1331" r:id="rId43"/>
    <p:sldId id="1332" r:id="rId44"/>
    <p:sldId id="1333" r:id="rId45"/>
    <p:sldId id="1338" r:id="rId46"/>
    <p:sldId id="1339" r:id="rId47"/>
    <p:sldId id="1340" r:id="rId48"/>
    <p:sldId id="134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8AC"/>
    <a:srgbClr val="EB7050"/>
    <a:srgbClr val="77CD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69349" autoAdjust="0"/>
  </p:normalViewPr>
  <p:slideViewPr>
    <p:cSldViewPr snapToGrid="0" snapToObjects="1">
      <p:cViewPr varScale="1">
        <p:scale>
          <a:sx n="72" d="100"/>
          <a:sy n="72" d="100"/>
        </p:scale>
        <p:origin x="229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0000" units="dev"/>
        </inkml:traceFormat>
        <inkml:channelProperties>
          <inkml:channelProperty channel="X" name="resolution" value="123.87096" units="1/cm"/>
          <inkml:channelProperty channel="Y" name="resolution" value="62.06897" units="1/cm"/>
          <inkml:channelProperty channel="T" name="resolution" value="28.34646" units="1/dev"/>
        </inkml:channelProperties>
      </inkml:inkSource>
      <inkml:timestamp xml:id="ts0" timeString="2020-05-23T03:14:33"/>
    </inkml:context>
    <inkml:brush xml:id="br0">
      <inkml:brushProperty name="width" value="0.05292" units="cm"/>
      <inkml:brushProperty name="height" value="0.05292" units="cm"/>
      <inkml:brushProperty name="color" value="#ff0000"/>
    </inkml:brush>
  </inkml:definitions>
  <inkml:trace contextRef="#ctx0" brushRef="#br0">21519 8731 0,'18'0'94,"17"0"-79,18 0 1,124 18-16,52-18 16,36 18-1,-54-18-15,-140 17 16,123-17-1,-35 0-15,-1 0 16,19 0 0,-19 0-1,-34 0-15,-71 0 16,88 0 15,-70 0-15,105 0-1,-53 35-15,18-17 16,-70-18 0,70 18-1,53-18 1,-141 0 0,0 0-16,18 0 15,17 0 1,-35 0-1,53 0-15,-1 0 16,89 0 15,-88 0-31,71 0 16,-142 17 0,71-17-16,0 0 15,-71 0 1,18 0-1,0 18-15,0-18 16,-18 0 0,35 0-1,19 0-15,16 0 16,-34 0 0,-18 0-16,-18 0 15,18 0 1,-35 0-16,70 0 15,-35 0 1,-18 0 0,18 0-16,-18 0 15,1 0 1,-19 0 0</inkml:trace>
  <inkml:trace contextRef="#ctx0" brushRef="#br0">22049 11342 0,'35'0'78,"35"0"-78,-52 0 0,17 0 0,1 0 16,-1 0 0,71 0-1,53 0-15,35 0 16,35 0 0,-123 17-16,141-17 15,-18 0 1,-53 0-16,-70 0 15,-18 0 1,1 0 0,-1 0-16,-35 0 15,17 0 1,36 0 0,0 18-16,-18-18 15,18 0 1,-36 0-16,-34 0 15,34 0 1,1 18 0,-18-1-16,-18-17 15,18 0 1,-35 0-16,-1 0 16,1 0-1,17 0 1,0 0-16,1 0 15,17 18 1,17-18-16,36 0 16,-88 0 15,35 0-31,-36 0 31,1 0-31,17 0 31,0 0-15,1 18 0,-1-18-1,0 0 1,1 17-16,-19-17 16,1 0-1,17 0-15,-17 0 16,-1 0-1,19 0 1</inkml:trace>
  <inkml:trace contextRef="#ctx0" brushRef="#br0">22472 8114 0,'0'18'140,"18"-18"-140,17 0 32,0 17-17,18-17-15,-35 0 31,-1 0 79</inkml:trace>
  <inkml:trace contextRef="#ctx0" brushRef="#br0">26106 8114 0,'17'0'110,"1"0"-79,-1 0 16</inkml:trace>
  <inkml:trace contextRef="#ctx0" brushRef="#br0">25541 11007 0,'18'0'78,"-1"0"-47,1 0 0,0 0-15,-1 0-16,1 0 16</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0000" units="dev"/>
        </inkml:traceFormat>
        <inkml:channelProperties>
          <inkml:channelProperty channel="X" name="resolution" value="123.87096" units="1/cm"/>
          <inkml:channelProperty channel="Y" name="resolution" value="62.06897" units="1/cm"/>
          <inkml:channelProperty channel="T" name="resolution" value="28.34646" units="1/dev"/>
        </inkml:channelProperties>
      </inkml:inkSource>
      <inkml:timestamp xml:id="ts0" timeString="2020-05-23T03:32:03"/>
    </inkml:context>
    <inkml:brush xml:id="br0">
      <inkml:brushProperty name="width" value="0.05292" units="cm"/>
      <inkml:brushProperty name="height" value="0.05292" units="cm"/>
      <inkml:brushProperty name="color" value="#ff0000"/>
    </inkml:brush>
  </inkml:definitions>
  <inkml:trace contextRef="#ctx0" brushRef="#br0">14235 7444 0,'0'53'79,"35"-36"-64,-17 54 1,17-18-16,-35 0 15,17-1 1,19 37 0,-1-36-16,-35-18 15,0-17 1,0-1 0,18 1 15,-18 17-16,17-17 32,-17-36 47,36-17-78,-19-18-1,1 0 1,-1-18-16,19 1 16,-36-1-1,0 36-15,0-18 16,0 18-1,0 17 1,0 1-16,0-19 16,0-17-1,0 36-15,0-1 16,0 0 0,0 1-1,0-1-15,0 1 47</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12-19T19:21:1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1416 214,'0'3,"0"0,1 0,0 0,0 0,0 1,2-2,-2 1,3-2,-1-2,0-1,0 0,-3-1,0 0,1 0,-1 0,0 0,0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12-19T19:21:1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1417 213,'0'3,"1"0,-1 0,0 0,0 0,0 0,1 1,0-1,2-1,0-2,1 0,-1 0,0 0,1 0,-1-3,-1-1,-2 1,0 0,-1 0,1 0,0 0,0 0,0 0,-1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12-19T19:21:1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1443 213,'0'3,"0"1,0-1,0 0,0 0,0 0,0 0,-3-1,0-2,0-1,0 0,0 0</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0000" units="dev"/>
        </inkml:traceFormat>
        <inkml:channelProperties>
          <inkml:channelProperty channel="X" name="resolution" value="123.87096" units="1/cm"/>
          <inkml:channelProperty channel="Y" name="resolution" value="62.06897" units="1/cm"/>
          <inkml:channelProperty channel="T" name="resolution" value="28.34646" units="1/dev"/>
        </inkml:channelProperties>
      </inkml:inkSource>
      <inkml:timestamp xml:id="ts0" timeString="2020-05-23T04:10:55"/>
    </inkml:context>
    <inkml:brush xml:id="br0">
      <inkml:brushProperty name="width" value="0.05292" units="cm"/>
      <inkml:brushProperty name="height" value="0.05292" units="cm"/>
      <inkml:brushProperty name="color" value="#ff0000"/>
    </inkml:brush>
  </inkml:definitions>
  <inkml:trace contextRef="#ctx0" brushRef="#br0">20585 7250 0,'17'0'63,"1"0"-48,17 0-15,106-18 16,106 18 0,0-18-16,-123 18 15,158-17 1,-70-1-1,-18-17-15,-18 17 16,-35 0 0,-17 1-1,-19 17-15,-52 0 16,53-18 0,35 18-16,18 0 15,35 0 1,-53 0-1,-17 0-15,-107 0 16,71 0 0,-17 0-16,17 0 15,0 0 1,1 0 0,-1 0-16,35 0 15,-88 0 1,36 0-16,-18 0 15,-35 0 1,35 0 0,335 35-1,-177-35 17,-175 0-32</inkml:trace>
  <inkml:trace contextRef="#ctx0" brushRef="#br0">25065 7056 0,'18'0'32,"-1"0"-1,1 0-31,17 17 16,18 36-1,-18-18-15,-35-17 16,36 17-1,-19-17 1,-34 0 62,-36 17-78,-18-17 16,18-1-1,36 1-15,-1-18 16</inkml:trace>
  <inkml:trace contextRef="#ctx0" brushRef="#br0">23019 4374 0,'0'18'31,"0"53"-31,0 52 16,-18 36-1,-17 105 1,35 125-16,0-231 15,-18 213 1,18-89-16,0-18 16,0-52-1,-17 0 1,17-53-16,0-89 16,0 124-1,0 18 1,0-1-16,0-69 15,0-54 1,0-18-16,0 1 16,0-18-1,0 35 1,0 18-16,0 0 16,0-36-1,0 18-15,0 1 16,0-54-1,0 35 1,0 1-16,0-53 31,0-1-31,0 1 0</inkml:trace>
  <inkml:trace contextRef="#ctx0" brushRef="#br0">20655 6897 0,'0'17'62,"18"1"-46,52 17-16,71 1 16,-52-19-1,69 1-15,-52 0 16,-70-18-1,-1 0 1,0 0-16,36 0 16,-36-18-1,53 0 1,0-17-16,0 35 16,-35 0-1,-17-18-15,-19 1 31,1 17-31,17-18 32,1 0-17,16 1-15,-34-18 16,0-1 0,-18 19-1,0-1-15,70-105 31,-17 34-15,35-17 0,-88 71-1,18 18-15,0-1 16,-18-17 0,35 17-16,-17-17 15,52-1 1,-17-16-1,0 34-15,-18 0 16,1-17 0,-19 35-16,1-35 15,17 17 17,-17 0-32,-1 1 31,1 17-31,0-35 15,17 17-15,35-17 32,-34-18-32,-1 17 15,0 19 1,18-36 0,0 0-16,18 0 15,-36 35-15,0 1 0,1-19 31,16 19-15,-16-18-16,34-18 31,-34 53-31,34-18 16,-17 0-16,-18 1 16,18 17-1,-35 0 1,35-18-16,0 0 15,0 1 1,-18 17-16,35 0 16,-52 0-1,35-18 1,-18 18 0,1-17-1,34 17 16,-17 0-31,18 0 16,-36 0-16,53 0 16,-17 0-1,-36 17 1</inkml:trace>
  <inkml:trace contextRef="#ctx0" brushRef="#br0">7126 14905 0,'-18'18'16,"1"17"0,-1-35-1,18 35-15,-17-35 16,-1 35 0,0 1-16,-17-1 15,17 0 1,18 0-16,-17-17 15,17 17 1,0 1 0,0-19-16,0 19 15,0-1 1,0 0 0,0-17-16,0-1 15,0 1 1,0 0-16,17-1 15,-17 1 1,36 0 0,-1-18-16,-35 17 15,35 1 1,18-18-16,0 0 16,0 0-1,-18 0 1,18 0-16,-35 0 15,-1 0 1,1 0 0,0 0-1,17-18 1,0-17 0,-17-18 15,0 35-31,-18-17 15,0-18 1,0 18-16,0 0 16,0-1 15,0 1-31,0-18 16,-18 0-1,0 36 1,18-1-16,-17 18 15,17-18 1,0 1-16,-18-1 16,0-17-1,1 35 32,-1 0-31,-17 0-1,-18 0 1,0 0-16,0 0 16,35 0-1,-35 17-15,36-17 16,-1 0 15</inkml:trace>
  <inkml:trace contextRef="#ctx0" brushRef="#br0">5592 15222 0,'0'18'0,"-18"0"31,0-18-31,18 17 16,0 1-1,0 0 1,0 17-1,0-18 1,0 1-16,0 0 16,0-1-1,0 1-15,0 17 16,18-17 0,0 0-1,-18-1 1,17-17-16,1 18 31,-1-18-15,1 18-1,17-18-15,1 0 16,-1 0 0,0-36-1,-17 36-15,17-35 16,-17 0-1,-1 17 1,-17-17-16,18-1 16,0 19-1,-18-18-15,0-1 16,0 19 0,0-19-16,0 19 15,0-1 16,0 0-31,0 1 79,-18 17-48,-17 0-16,-1 0-15,1 0 32,-18 0-32,18 0 15,0 0 1,17 0 0,0 0 15,1 0-16,-1 0 1,1 0 0</inkml:trace>
  <inkml:trace contextRef="#ctx0" brushRef="#br0">4357 15011 0,'0'17'16,"0"19"-1,0-19 1,0 36-1,0-18 1,0 54-16,0-19 16,0 1-1,0-36 1,0 18 0,0 0-16,17 0 15,1-36-15,-18 19 16,0-19-1,18-17-15,-1 0 16,1 0 0,17 0-1,1 0-15,-1 0 32,0-17-32,-17-19 15,-1 1 1,36-53 15,-35-18-15,-18 53-1,0 18-15,0-36 16,0 36 0,0 17-1,0 1-15,0-1 16,0 1-1,-18-1 17,1 18-17,-1-18 1,0 18 0,1 0-16,-1 0 15,-17 0 1,17 0-1,1 0-15,-1 0 16,0 0 78</inkml:trace>
  <inkml:trace contextRef="#ctx0" brushRef="#br0">3545 15169 0,'0'18'15,"-17"-18"-15,17 18 16,-18-1 0,18 1-1,-17 17 1,-1 36-16,18-54 16,0 54-1,0 0 1,0-1-16,0 54 31,0-71-15,0-36-1,0 1 1,18-18 0,-1 0-1,18 0-15,18-18 16,-53 1-1,36-19 1,-1 1-16,-17 0 16,-1-36-1,-17 18 1,18 0-16,-18 36 16,0-19-1,0 19-15,-18-36 16,18 35-1,0 1 1,0-1-16,-17 18 16,-1-18-1,0 18 1,1-17 0,-1-1-1,-17 18-15,17 0 16,-17 0-1,0 0-15,17 0 16,-35 0 0,35 18-1</inkml:trace>
  <inkml:trace contextRef="#ctx0" brushRef="#br0">2328 15981 0,'36'0'156,"17"0"-140,-1-18 0,-16 18-1,34 0 1,-34 0 0,16 0-16,-16 0 15,-1 0 1,0 0-1,1 0-15,-19 0 16,36 0 0,35 0-16,1 0 15,-1 0 1,106 0 15,-159 0-31,36 0 16,-18 0-1,-18 0-15,-18 0 16,19 0 0,-1 0-16,-17 0 15,17 0 1,18 0 0,-18 0-1,18-17-15,-18 17 16,1 0-16,-19 0 78,1 0-62,-1 0-1,19 0 1,17 0-1,0-18-15,17 18 16,1-18 0,-1 18-16,-34 0 15,16 0 1,1 0-16,0 0 16,-17 0-1,-1-17 1,124 17-1,-106 0 1,105 0-16,1 0 16,35 0-1,-35-18 1,-53 18-16,-89 0 16,1-18 46,0 18-62,-1 0 16,18 0-1,1 0 1,17 0 0,17 0 15,-52 0-31,-1 0 15,1 0-15,17 0 16,1 0 0,-1 0-1,-17 0-15,17 0 16,-17 0 0,-1 0-1,1 0 1</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0000" units="dev"/>
        </inkml:traceFormat>
        <inkml:channelProperties>
          <inkml:channelProperty channel="X" name="resolution" value="123.87096" units="1/cm"/>
          <inkml:channelProperty channel="Y" name="resolution" value="62.06897" units="1/cm"/>
          <inkml:channelProperty channel="T" name="resolution" value="28.34646" units="1/dev"/>
        </inkml:channelProperties>
      </inkml:inkSource>
      <inkml:timestamp xml:id="ts0" timeString="2020-05-23T04:24:08"/>
    </inkml:context>
    <inkml:brush xml:id="br0">
      <inkml:brushProperty name="width" value="0.05292" units="cm"/>
      <inkml:brushProperty name="height" value="0.05292" units="cm"/>
      <inkml:brushProperty name="color" value="#ff0000"/>
    </inkml:brush>
  </inkml:definitions>
  <inkml:trace contextRef="#ctx0" brushRef="#br0">17321 6068 0,'0'53'47,"0"88"-32,0 70 1,-35 54-1,17 0 1,18-177-16,-17 176 16,17-87-16,0 52 15,0-52 1,0-107 0,0 18-16,0-17 15,0-36 1,0 36-16,0 17 15,0-18 1,0 36 0,0-18-16,0-70 0,0 17 15,0 18 17,0 0-17,17 18 1,-17 123-16,0-177 15,0 19 1,0-19 0,0 36-16,0 18 15,0-18 1,0-18-16,0 0 16,0 1-1,0-19 1,0 36-1,0-18 1,0-17 15,0 0-15,0-1 0,18 1-1</inkml:trace>
  <inkml:trace contextRef="#ctx0" brushRef="#br0">17286 6632 0,'0'18'0,"18"-18"78,-1 0-62,19 0-16,-1-18 16,-17 18-1,-1 0-15,1 0 31,0 0-31</inkml:trace>
  <inkml:trace contextRef="#ctx0" brushRef="#br0">17304 7108 0,'35'0'125,"-17"0"-125,-1 0 15</inkml:trace>
  <inkml:trace contextRef="#ctx0" brushRef="#br0">17251 7567 0,'17'0'78,"1"0"-78,17 0 16,-17 0 0,0 0-16</inkml:trace>
  <inkml:trace contextRef="#ctx0" brushRef="#br0">17233 7990 0,'18'0'94,"-1"0"-78,1 0-1,0 0 1,-1 0-1,19 0 1,-19 0 15,1-17-15</inkml:trace>
  <inkml:trace contextRef="#ctx0" brushRef="#br0">20567 11783 0,'-18'0'47,"1"0"-31,-1 0-1,0 0-15,1 0 16,-1 0 15,0 35-15,1-35-1,-18 35-15,35-17 32,0 0-17,-18-1 16,18 1-15,0 0 0,0-1-1,0 1-15,-18 35 16,18-18 0,0-17-1,0 17-15,0-17 16,0-1-1,0 18 1,0-17 15,0 17-31,0-17 32,0 0-32,0-1 15,0 1 16,0 0-31,0-1 16,18-17 0,0 18-1,-1-18 1,1 18 0,-1-18-16,1 0 15,0 17 1,-1-17-1,36 0-15,-35 0 16,0 0 0,-1 0-16,1 0 15,17 0 17,-17-17-32,-1 17 15,1-36 1,0 36-16,-1-17 15,1 17 1,0-36 0,-1 1-16,-17 17 15,0 1 1,18-19 0,0 1-16,-18 18 15,0-19 1,17 1-16,-17-18 31,0 18-31,18 0 16,-18 17-16,0 0 15,0 1 1,0-1-16,0 0 78,-18 1-78,18-1 16,0 0-1,0 1 1,-17 17-16,17-18 16,-18 18-1,0-17 16,1 17 1,17-18-17,-18 18 1,0 0-16,1 0 16,-1 0-1,-17 0 1,17 0-16,1 0 15,-1 0 1,0 0-16,1 0 63,-1 0-48,18 18 48,-18-18-48</inkml:trace>
  <inkml:trace contextRef="#ctx0" brushRef="#br0">19579 13053 0,'35'0'125,"18"0"-125,-17 0 15,17 0 1,-18 0-16,-18 0 16,1 0-1</inkml:trace>
  <inkml:trace contextRef="#ctx0" brushRef="#br0">19614 13141 0,'0'18'16,"0"17"-16,0 0 16,0 0-1,0 1-15,0 17 32,0-18-32,0 35 15,-17 36-15,17-17 16,0-19-1,0 36-15,0-36 16,0-34 0,0 52-1,0-18 1,0 19-16,0 17 16,0-18-1,-18 0-15,18-53 16,0 36-1,0 17 1,0-35-16,0 17 16,0 36-1,-17-18-15,17-17 16,0-53 0,0-1-16,0 1 46,17-18 158,1 0-189,-1 0 1,1 0 31</inkml:trace>
  <inkml:trace contextRef="#ctx0" brushRef="#br0">20197 13088 0,'0'18'16,"35"-1"31,18 1-32,0 0-15,-18-18 16,-17 0-1,-18 17 64,0 19-64,0-1 16,0 0-31,0 0 16,0 1 0,0 52-16,0-18 31,0 1-15,0 0-16,0 34 15,0-34 1,0 17-1,0 36 1,0-72 0,0 19-16,0 17 15,0-17 1,0 35 0,0-18-16,0-53 15,0 0 1,0 18-1,0 0-15,-18-18 16,0 18 0,18-17-1,0-19 1,0 1 0,0 0-16,0 17 31,0-17-31,-17-18 78</inkml:trace>
  <inkml:trace contextRef="#ctx0" brushRef="#br0">19773 15505 0,'0'17'78,"0"1"-78,0 17 16,0 18-1,0 0-15,0-18 16,0 1 0,0-1-1,0-18 1,18-122 78,17 52-79,-17 17 1,17-16-16,-17-1 16,-1 35-1,1 18 1,0-18-1,-1 18 32,1 0-15,-18 36-17,18 17 1,-18-36-1,17 18-15,-17 1 16,0-19 0,0 19-16,18 17 15,-18-36 1,0 36-16,0-35 47,0-1 0,0-34 62,0-19-93</inkml:trace>
  <inkml:trace contextRef="#ctx0" brushRef="#br0">23125 13141 0,'0'18'32,"0"35"-32,0-18 15,0 53 1,0-35 0,0 70-16,17 1 15,-17 17 1,0 53-1,0-53-15,0-53 16,0 18 0,18 0-1,-18-35 1,0 17 0,0-18-16,0 1 15,0 35 1,0-71-16,0 36 15,0 17 1,0 0 0,0-18-16,0-52 15,0 0 1,0-36 46,0-17-46,0 17 0</inkml:trace>
  <inkml:trace contextRef="#ctx0" brushRef="#br0">23618 13123 0,'0'-17'31,"18"17"-15,17 0-1,36 17-15,-36 1 16,-17-18 0,-18 18 31,18-1-32,-1 19 1,-17 16-16,0-16 15,0 17 1,0 0 0,0 35-16,0 0 15,0 53 1,-17-17-16,17-72 16,0 37-1,0 16 1,-36 19-16,36 35 15,0-1 1,0-52 0,0-18-16,0-70 15,0 70 1,0-52-16,0-1 16,0 18-1,0 17 1,0 1-16,0-53 15,0 70 1,0-53-16,0 0 16,0 1-1,0-19 1,0 1-16,0-1 16</inkml:trace>
  <inkml:trace contextRef="#ctx0" brushRef="#br0">23777 15452 0,'0'17'47,"0"19"-31,0-1-1,0 0-15,0 36 16,0-54 0,0 54-16,0-18 15,0 17 1,0-34-1,0-1-15,0-53 47,0-88-31,18-17 0,17 0-16,0 52 15,-17 36 1,-18 17-1,0 0-15,18-17 16,-1 35 0,-17-18-16,18 18 62,0 0-46,-1 18-1,19 17-15,-36-17 16,0 0 15,0 35-15,0-18 0,0 0-16,0 36 15,0-36 1,0 53-16,0-17 15,0-36 1,0 71 0,0-53-16,0-18 15,0-17 17,0-36 30,0-17-46</inkml:trace>
  <inkml:trace contextRef="#ctx0" brushRef="#br0">19914 13423 0,'18'0'63,"0"0"-48,17 0 1,-17 0-1,-1 0-15,1 0 16,-1 0 0,1 0 77</inkml:trace>
  <inkml:trace contextRef="#ctx0" brushRef="#br0">23477 13423 0,'36'0'94,"17"0"-79,-36 0-15,1 0 16,17 0 0,0 0-16</inkml:trace>
  <inkml:trace contextRef="#ctx0" brushRef="#br0">20126 13847 0,'18'0'93,"17"0"-77,-17 0 0,34 0-1,-34 0-15,0 0 16</inkml:trace>
  <inkml:trace contextRef="#ctx0" brushRef="#br0">20003 13811 0,'17'0'62,"1"0"-46,-1 0-16,19 0 16,-19 0-1,19 0 1,-19 0 0</inkml:trace>
  <inkml:trace contextRef="#ctx0" brushRef="#br0">23372 13899 0,'17'0'125,"1"0"-125,-1 0 31,1 0 0,0 0-15,17-17-16,-17-1 16</inkml:trace>
  <inkml:trace contextRef="#ctx0" brushRef="#br0">20020 14182 0,'35'0'78,"-17"0"-62,17 0-1,36 0 1,-18-36-16,-18 36 16,-35-17-1</inkml:trace>
  <inkml:trace contextRef="#ctx0" brushRef="#br0">23424 14323 0,'18'0'62,"35"0"-46,0 0 0,-18 0-1</inkml:trace>
  <inkml:trace contextRef="#ctx0" brushRef="#br0">17357 13723 0,'0'35'62,"0"1"-46,0 17 0,0 17-1,0-35-15,0 54 16,-18-1-1,0 0-15,18 0 16,0-35 0,0-18-1,0-17 1,0-36 93,0-17-109,0-53 16,18-18 0,17 71-16,-17 35 15,35-36 1,-35 19-1,-1 17-15,-17-18 16,18 36 47,-18-1-48,0 36 1,0 0-16,0-35 15,17 17 1,-17 1 0,0-19-1,0 1-15,0-1 16,0 1 0,0 0-1,0-1 1</inkml:trace>
  <inkml:trace contextRef="#ctx0" brushRef="#br0">17815 14146 0,'0'53'16,"-17"-17"-16,-1 17 16,18-18-1,0 18-15,-18 0 16,18-18-1,0-17 1,0 17-16,0 0 16,0-17-1,0-1 1,0 1 0,18-18 15,0 0-16,17 0 1,-17 0-16,-1 0 31</inkml:trace>
  <inkml:trace contextRef="#ctx0" brushRef="#br0">17674 14411 0,'18'0'31,"-1"0"-15,19 0-1,52 0-15,-53 0 16,18 0 0,-18 0-16,-17 0 15,-18-18 1</inkml:trace>
  <inkml:trace contextRef="#ctx0" brushRef="#br0">18344 13899 0,'36'0'78,"70"18"-62,-71-18-1,35 0-15,-17 0 16,-35 0-1,0 0 1,-1 0-16</inkml:trace>
  <inkml:trace contextRef="#ctx0" brushRef="#br0">18397 14058 0,'53'0'62,"18"0"-62,-1 0 16,1 0 0,-36 0-1,1 0-15,-19 0 16,1 0 0,-1 0-16,1 0 31,0 0-16</inkml:trace>
  <inkml:trace contextRef="#ctx0" brushRef="#br0">24941 6174 0</inkml:trace>
  <inkml:trace contextRef="#ctx0" brushRef="#br0">21643 10707 0</inkml:trace>
  <inkml:trace contextRef="#ctx0" brushRef="#br0">21625 10724 0,'0'18'203,"18"-18"63,0-18-251,-1 1 1,-17 34 78,0 1-94,0 0 343</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0000" units="dev"/>
        </inkml:traceFormat>
        <inkml:channelProperties>
          <inkml:channelProperty channel="X" name="resolution" value="1516.99072" units="1/cm"/>
          <inkml:channelProperty channel="Y" name="resolution" value="2427.1853" units="1/cm"/>
          <inkml:channelProperty channel="T" name="resolution" value="28.34646" units="1/dev"/>
        </inkml:channelProperties>
      </inkml:inkSource>
      <inkml:timestamp xml:id="ts0" timeString="2020-05-23T05:11:38"/>
    </inkml:context>
    <inkml:brush xml:id="br0">
      <inkml:brushProperty name="width" value="0.05292" units="cm"/>
      <inkml:brushProperty name="height" value="0.05292" units="cm"/>
      <inkml:brushProperty name="color" value="#ff0000"/>
    </inkml:brush>
  </inkml:definitions>
  <inkml:trace contextRef="#ctx0" brushRef="#br0">23588 6556 157,'-23588'-6556'0,"23741"6556"0,0-88 15,0 0 33,-15 0 0,51 16 0,0-26-16,0 0-14,16 0 0,-6-16-122,-38-61 15,99 32-30,-15 0 0,-12 16-10,1-46-16,4 0-107,16 5 1,-208-16 0</inkml:trace>
  <inkml:trace contextRef="#ctx0" brushRef="#br0">21486 7010 555,'-21486'-7010'0,"21636"7026"0,0-62-16,0 0 28,15 0 0,-2-15 0,0-40 0,0 0-63,16 0 0,17-16-56,79-11 16,25-9 8,-16 2 0,30 15 4,-4-28-15,6-8-2,16 11-17,-12-16 0,4-12 16,2 0 4,-16 4-7,-5 15 2,-10-17-15,122-109-1270,63-81 9,1287-63-27,6 0 15,-1 2 0,-15-7 3,0 0 2,5 0 16,-8 32 95,0 0 24,89-16 0,0-50 0,0 0-13,15 0-78,2-15-4,73-37 16,4 3-45,-16 0 2,-41 15 0,0-2-15,0 0 2,16 0 12,-1-16 0,6 1 16,6 7 16,-16 1 9,12 15-1,11 35-15,-6 5 21,16 0 0,-39-16 0,-1-6 16,0-9-23,-16 0-10,-16 15 6,-9 7-15,0-8-7,16 5-8,-1-16 3,-5-9 0,5-2-37,15 10-19,46 1 2,-11-18-16,0-8-14,0-5-12,16 16-7,-1 17-16,-4 2 4,15-5 10,-2-15-4,12 11 16,-4 12 35,-16-2 10,8 16 4,7-55-16,-2 0-1,15 5 0,-7-15 3,0 7 16,6 11 1,-16 3 6,-1 15-5,7 16-15,3 8 13,16-9 6,2-16 3,4 13 16,-9-6-27,-16 2-6,1 15-2,-9-18-15,2-7 8,0-2-7,-18 16-2,-4 9-16,4-3-50,16 2 0,-29-16 13,-14-84 15,0-6-1,-15-3-4,-137 16 0</inkml:trace>
  <inkml:trace contextRef="#ctx0" brushRef="#br0">22195 6941 375,'-22195'-6941'0,"22346"6957"0,0-109-16,0 0 30,0 0 0,25 16 0,0-28-16,-15 76-17,15 15-46,9-15 0,4-18 16,0 1-11,-16 0 3,16 16 0,0-16-16,0 0 15,15-6-1,-5-15-4,-5-20 16,3-3 4,-16 5-8,-19 15-2,-3 5-15,4-5 4,16 0-2,-16-16 0</inkml:trace>
  <inkml:trace contextRef="#ctx0" brushRef="#br0">22486 7295 606,'-22486'-7295'0</inkml:trace>
  <inkml:trace contextRef="#ctx0" brushRef="#br0">22449 7021 10,'-22449'-7021'0,"22501"7037"0,0-29-16,0 0-5,15 0 0,15-15 0,0 20 16,0 0-4,-16 0 0,12 0 0,-12-19 16,0 9 28,-16 0 1,-6 15 0,2-31-15,0 0-4,16 0 0,-23-16 0,0-6 16,0 0-16,-16 0 0,-26 15 0,0 6-15,-2 0 10,16-17 6,-124-16-3,4 26 15</inkml:trace>
  <inkml:trace contextRef="#ctx0" brushRef="#br0">22141 7116 126,'-22141'-7116'0,"22299"7132"0,0-45-16,0 0 17,16 0 0,-28-16 0,0-24 15,0 0-16,-15 0 0,-26 16-25,27 21-16,13-5-20,15-3 8,-8-15-1,4 13 16,1 2-28,-16 1 0,8 0 6,-5-5 16,1-5-16,-1 3-3,16-15 4,-6-7 0,0-4-9,16 0-4,8-16 0,-4-7 16,0 1-2,-16 0-2,0 15 6,-1 1-15,11-1-2,16 2 1,1-16 3,0 0 15,5-3 0,-15 2 1,6 16-4,-1-6-16,-2 0 8,16-5 0,-7-16-5,0 11 15,-5 0-12,-15 6 0,0 16-1,0-2-16,1-5 2,16 3-1,-13-16-5,-1-22 15,3 0-38,-15 5-2,-5 16 7,-9-31-16,-2 6-103,0-2-3,-169 15 0</inkml:trace>
  <inkml:trace contextRef="#ctx0" brushRef="#br0">22486 7068 95,'-22486'-7068'0,"22713"7068"0,0-152 15,0 0 4,-15 0 0,48 16 0,0-53-16,0 0-38,16 0 0,3-16-14,51-2 0,3-20 31,15-1 8,-6-15 4,4-17 16,-5 2-6,-16-1-3,-17 15 6,-3-2-15,-3-4-11,16 9-7,-8-16-2,-4 4 16,4-8-5,-16 0-3,-16 15 0,-4-17-15,0-6-58,16 10-5,-52-16 11,-11-68 16,6-5-89,-16 0 0</inkml:trace>
  <inkml:trace contextRef="#ctx0" brushRef="#br0">22511 6922 355,'-22511'-6922'0,"22703"6922"0,0-95 16,0 0 20,-16 0 0,11 15 0,0-64-15,0 0-57,16 0 0,5-16 58,-36-11 16,-21 33-1,-16 6 3,0 15-1,0-7-15,1 0 7,16-1 9,0-16-5,5 0 0,-6 4 5,16 0 2,-5-16-4,4 0 15,-13 1 0,-15-1 2,1 16-9,0 4-16,-4-2 7,15 0 0,11-15-4,1 7 16,-17 0-4,-16-6-1,12 16-4,-1-6-16,0-3-6,15-4-1,14-15 8,-3-6 16,-2-5-16,-16 4-3,0 16 2,-4-7-16,5-3 4,15-1-2,0-15 5,0-15 16,-3 0-11,-16 1 0,-30 15 7,0-43-15,9-5-43,16 0 0,-96-16 0,-2-153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9F888-49C4-2749-BFDB-17EE75F3640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D2290-80F2-564B-8A16-5443DD2BA48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然后还有堆叠</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就是在一层</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上再叠一层。</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还有双向的</a:t>
            </a:r>
            <a:r>
              <a:rPr lang="en-US" altLang="zh-CN" sz="1200" b="0" i="0" kern="1200" dirty="0" err="1">
                <a:solidFill>
                  <a:schemeClr val="tx1"/>
                </a:solidFill>
                <a:effectLst/>
                <a:latin typeface="+mn-lt"/>
                <a:ea typeface="+mn-ea"/>
                <a:cs typeface="+mn-cs"/>
              </a:rPr>
              <a:t>rnn</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还有分类器</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当然还有一个双向分类器</a:t>
            </a:r>
            <a:endParaRPr lang="zh-CN" altLang="en-US"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自回归的语言生成任务</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当然还有机器翻译里面</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在机器翻译里面我们会用一个叫</a:t>
            </a:r>
            <a:r>
              <a:rPr lang="en-US" altLang="zh-CN" sz="1200" b="0" i="0" kern="1200" dirty="0">
                <a:solidFill>
                  <a:schemeClr val="tx1"/>
                </a:solidFill>
                <a:effectLst/>
                <a:latin typeface="+mn-lt"/>
                <a:ea typeface="+mn-ea"/>
                <a:cs typeface="+mn-cs"/>
              </a:rPr>
              <a:t>sequence to sequence </a:t>
            </a:r>
            <a:r>
              <a:rPr lang="zh-CN" altLang="en-US" sz="1200" b="0" i="0" kern="1200" dirty="0">
                <a:solidFill>
                  <a:schemeClr val="tx1"/>
                </a:solidFill>
                <a:effectLst/>
                <a:latin typeface="+mn-lt"/>
                <a:ea typeface="+mn-ea"/>
                <a:cs typeface="+mn-cs"/>
              </a:rPr>
              <a:t>的模型。</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然后</a:t>
            </a:r>
            <a:r>
              <a:rPr lang="en-US" altLang="zh-CN" sz="1200" b="0" i="0" kern="1200" dirty="0" err="1">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还可以用来编码字符级别的内容</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当然还有</a:t>
            </a:r>
            <a:r>
              <a:rPr lang="en-US" altLang="zh-CN" sz="1200" b="0" i="0" kern="1200">
                <a:solidFill>
                  <a:schemeClr val="tx1"/>
                </a:solidFill>
                <a:effectLst/>
                <a:latin typeface="+mn-lt"/>
                <a:ea typeface="+mn-ea"/>
                <a:cs typeface="+mn-cs"/>
              </a:rPr>
              <a:t>alpha star</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u="none" dirty="0"/>
          </a:p>
        </p:txBody>
      </p:sp>
      <p:sp>
        <p:nvSpPr>
          <p:cNvPr id="4" name="灯片编号占位符 3"/>
          <p:cNvSpPr>
            <a:spLocks noGrp="1"/>
          </p:cNvSpPr>
          <p:nvPr>
            <p:ph type="sldNum" sz="quarter" idx="5"/>
          </p:nvPr>
        </p:nvSpPr>
        <p:spPr/>
        <p:txBody>
          <a:bodyPr/>
          <a:lstStyle/>
          <a:p>
            <a:fld id="{812D2290-80F2-564B-8A16-5443DD2BA48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A87030D-7F47-FF45-B8C4-CEC2470D3FF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8F55D-B2B7-4840-810A-605A260A432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A87030D-7F47-FF45-B8C4-CEC2470D3FF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8F55D-B2B7-4840-810A-605A260A432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A87030D-7F47-FF45-B8C4-CEC2470D3FF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8F55D-B2B7-4840-810A-605A260A432E}"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sp>
        <p:nvSpPr>
          <p:cNvPr id="20" name="矩形 7"/>
          <p:cNvSpPr/>
          <p:nvPr/>
        </p:nvSpPr>
        <p:spPr>
          <a:xfrm>
            <a:off x="0" y="6449478"/>
            <a:ext cx="12192000" cy="408522"/>
          </a:xfrm>
          <a:prstGeom prst="rect">
            <a:avLst/>
          </a:prstGeom>
          <a:solidFill>
            <a:srgbClr val="11315E"/>
          </a:solidFill>
          <a:ln w="12700">
            <a:miter lim="400000"/>
          </a:ln>
        </p:spPr>
        <p:txBody>
          <a:bodyPr lIns="45719" rIns="45719" anchor="ctr"/>
          <a:lstStyle/>
          <a:p>
            <a:pPr algn="ctr">
              <a:defRPr>
                <a:solidFill>
                  <a:srgbClr val="114F10"/>
                </a:solidFill>
              </a:defRPr>
            </a:pPr>
          </a:p>
        </p:txBody>
      </p:sp>
      <p:sp>
        <p:nvSpPr>
          <p:cNvPr id="21" name="文本框 8"/>
          <p:cNvSpPr txBox="1"/>
          <p:nvPr/>
        </p:nvSpPr>
        <p:spPr>
          <a:xfrm>
            <a:off x="8895905" y="6463267"/>
            <a:ext cx="2898736" cy="370841"/>
          </a:xfrm>
          <a:prstGeom prst="rect">
            <a:avLst/>
          </a:prstGeom>
          <a:ln w="12700">
            <a:miter lim="400000"/>
          </a:ln>
        </p:spPr>
        <p:txBody>
          <a:bodyPr wrap="none" lIns="45719" rIns="45719">
            <a:spAutoFit/>
          </a:bodyPr>
          <a:lstStyle/>
          <a:p>
            <a:pPr>
              <a:defRPr sz="1600">
                <a:solidFill>
                  <a:srgbClr val="FFFFFF"/>
                </a:solidFill>
                <a:latin typeface="苹方 中等"/>
                <a:ea typeface="苹方 中等"/>
                <a:cs typeface="苹方 中等"/>
                <a:sym typeface="苹方 中等"/>
              </a:defRPr>
            </a:pPr>
            <a:r>
              <a:t>贪心科技 | </a:t>
            </a:r>
            <a:r>
              <a:rPr sz="1100"/>
              <a:t>让每个人享受个性化教育服务</a:t>
            </a:r>
            <a:endParaRPr sz="1100"/>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A87030D-7F47-FF45-B8C4-CEC2470D3FF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8F55D-B2B7-4840-810A-605A260A432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A87030D-7F47-FF45-B8C4-CEC2470D3FF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8F55D-B2B7-4840-810A-605A260A432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0A87030D-7F47-FF45-B8C4-CEC2470D3FF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8F55D-B2B7-4840-810A-605A260A432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A87030D-7F47-FF45-B8C4-CEC2470D3FF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D8F55D-B2B7-4840-810A-605A260A432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A87030D-7F47-FF45-B8C4-CEC2470D3FF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D8F55D-B2B7-4840-810A-605A260A432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87030D-7F47-FF45-B8C4-CEC2470D3FFA}"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D8F55D-B2B7-4840-810A-605A260A432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A87030D-7F47-FF45-B8C4-CEC2470D3FF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8F55D-B2B7-4840-810A-605A260A432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A87030D-7F47-FF45-B8C4-CEC2470D3FF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8F55D-B2B7-4840-810A-605A260A432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7030D-7F47-FF45-B8C4-CEC2470D3FFA}"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8F55D-B2B7-4840-810A-605A260A432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customXml" Target="../ink/ink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image" Target="../media/image18.png"/><Relationship Id="rId6" Type="http://schemas.openxmlformats.org/officeDocument/2006/relationships/customXml" Target="../ink/ink5.xml"/><Relationship Id="rId5" Type="http://schemas.openxmlformats.org/officeDocument/2006/relationships/image" Target="../media/image17.png"/><Relationship Id="rId4" Type="http://schemas.openxmlformats.org/officeDocument/2006/relationships/customXml" Target="../ink/ink4.xml"/><Relationship Id="rId3" Type="http://schemas.openxmlformats.org/officeDocument/2006/relationships/image" Target="../media/image16.png"/><Relationship Id="rId2" Type="http://schemas.openxmlformats.org/officeDocument/2006/relationships/customXml" Target="../ink/ink3.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2.xml"/><Relationship Id="rId3" Type="http://schemas.openxmlformats.org/officeDocument/2006/relationships/image" Target="../media/image35.png"/><Relationship Id="rId2" Type="http://schemas.openxmlformats.org/officeDocument/2006/relationships/customXml" Target="../ink/ink6.xml"/><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2.xml"/><Relationship Id="rId3" Type="http://schemas.openxmlformats.org/officeDocument/2006/relationships/image" Target="../media/image39.png"/><Relationship Id="rId2" Type="http://schemas.openxmlformats.org/officeDocument/2006/relationships/customXml" Target="../ink/ink7.xm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2.png"/><Relationship Id="rId12" Type="http://schemas.openxmlformats.org/officeDocument/2006/relationships/notesSlide" Target="../notesSlides/notesSlide28.xml"/><Relationship Id="rId11" Type="http://schemas.openxmlformats.org/officeDocument/2006/relationships/slideLayout" Target="../slideLayouts/slideLayout12.xml"/><Relationship Id="rId10" Type="http://schemas.openxmlformats.org/officeDocument/2006/relationships/image" Target="../media/image47.png"/><Relationship Id="rId1" Type="http://schemas.openxmlformats.org/officeDocument/2006/relationships/hyperlink" Target="https://colah.github.io/posts/2015-08-Understanding-LSTMs/"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image" Target="../media/image55.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2.xml"/><Relationship Id="rId3" Type="http://schemas.openxmlformats.org/officeDocument/2006/relationships/image" Target="../media/image57.png"/><Relationship Id="rId2" Type="http://schemas.openxmlformats.org/officeDocument/2006/relationships/customXml" Target="../ink/ink8.xml"/><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22425" y="459866"/>
            <a:ext cx="6947151" cy="523220"/>
          </a:xfrm>
          <a:prstGeom prst="rect">
            <a:avLst/>
          </a:prstGeom>
          <a:noFill/>
        </p:spPr>
        <p:txBody>
          <a:bodyPr wrap="square" rtlCol="0">
            <a:spAutoFit/>
          </a:bodyPr>
          <a:lstStyle/>
          <a:p>
            <a:pPr algn="ctr"/>
            <a:r>
              <a:rPr lang="en-US" altLang="zh-CN" sz="2800" dirty="0"/>
              <a:t>Contents</a:t>
            </a:r>
            <a:endParaRPr lang="zh-CN" altLang="en-US" sz="2800" dirty="0"/>
          </a:p>
        </p:txBody>
      </p:sp>
      <p:pic>
        <p:nvPicPr>
          <p:cNvPr id="5" name="图片 4"/>
          <p:cNvPicPr>
            <a:picLocks noChangeAspect="1"/>
          </p:cNvPicPr>
          <p:nvPr/>
        </p:nvPicPr>
        <p:blipFill>
          <a:blip r:embed="rId1"/>
          <a:stretch>
            <a:fillRect/>
          </a:stretch>
        </p:blipFill>
        <p:spPr>
          <a:xfrm>
            <a:off x="2622425" y="1422601"/>
            <a:ext cx="6984523" cy="4408265"/>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53735"/>
            <a:ext cx="12192000" cy="5964242"/>
          </a:xfrm>
          <a:prstGeom prst="rect">
            <a:avLst/>
          </a:prstGeom>
        </p:spPr>
      </p:pic>
      <p:sp>
        <p:nvSpPr>
          <p:cNvPr id="2" name="矩形 1"/>
          <p:cNvSpPr/>
          <p:nvPr/>
        </p:nvSpPr>
        <p:spPr>
          <a:xfrm>
            <a:off x="1450258" y="5767152"/>
            <a:ext cx="9694606" cy="645160"/>
          </a:xfrm>
          <a:prstGeom prst="rect">
            <a:avLst/>
          </a:prstGeom>
        </p:spPr>
        <p:txBody>
          <a:bodyPr wrap="square">
            <a:spAutoFit/>
          </a:bodyPr>
          <a:lstStyle/>
          <a:p>
            <a:r>
              <a:rPr lang="en-US" altLang="zh-CN" dirty="0"/>
              <a:t>ppl</a:t>
            </a:r>
            <a:r>
              <a:rPr lang="zh-CN" altLang="en-US" dirty="0"/>
              <a:t>：困惑度，也就是得在</a:t>
            </a:r>
            <a:r>
              <a:rPr lang="zh-CN" altLang="en-US" dirty="0"/>
              <a:t>多少个词中进行选择</a:t>
            </a:r>
            <a:endParaRPr lang="en-US" altLang="zh-CN" dirty="0"/>
          </a:p>
          <a:p>
            <a:r>
              <a:rPr lang="en-US" altLang="zh-CN" dirty="0"/>
              <a:t>Details about ppl and WER: https://www.cs.cmu.edu/~roni/papers/eval-metrics-bntuw-9802.pdf</a:t>
            </a:r>
            <a:endParaRPr lang="zh-CN" alt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47954" y="365822"/>
            <a:ext cx="4872706" cy="424295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46326"/>
            <a:ext cx="12192000" cy="6383204"/>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5124600" y="2629080"/>
              <a:ext cx="120960" cy="260640"/>
            </p14:xfrm>
          </p:contentPart>
        </mc:Choice>
        <mc:Fallback xmlns="">
          <p:pic>
            <p:nvPicPr>
              <p:cNvPr id="3" name="墨迹 2"/>
            </p:nvPicPr>
            <p:blipFill>
              <a:blip r:embed="rId3"/>
            </p:blipFill>
            <p:spPr>
              <a:xfrm>
                <a:off x="5124600" y="2629080"/>
                <a:ext cx="120960" cy="260640"/>
              </a:xfrm>
              <a:prstGeom prst="rect"/>
            </p:spPr>
          </p:pic>
        </mc:Fallback>
      </mc:AlternateContent>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4366" y="394344"/>
            <a:ext cx="11548301" cy="4771454"/>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54182" y="169602"/>
            <a:ext cx="11083636" cy="6202242"/>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8991600" y="1358900"/>
              <a:ext cx="139700" cy="158750"/>
            </p14:xfrm>
          </p:contentPart>
        </mc:Choice>
        <mc:Fallback xmlns="">
          <p:pic>
            <p:nvPicPr>
              <p:cNvPr id="3" name="墨迹 2"/>
            </p:nvPicPr>
            <p:blipFill>
              <a:blip r:embed="rId3"/>
            </p:blipFill>
            <p:spPr>
              <a:xfrm>
                <a:off x="8991600" y="1358900"/>
                <a:ext cx="139700" cy="1587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8997950" y="1327150"/>
              <a:ext cx="177800" cy="196850"/>
            </p14:xfrm>
          </p:contentPart>
        </mc:Choice>
        <mc:Fallback xmlns="">
          <p:pic>
            <p:nvPicPr>
              <p:cNvPr id="4" name="墨迹 3"/>
            </p:nvPicPr>
            <p:blipFill>
              <a:blip r:embed="rId5"/>
            </p:blipFill>
            <p:spPr>
              <a:xfrm>
                <a:off x="8997950" y="1327150"/>
                <a:ext cx="177800" cy="1968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9067800" y="1352550"/>
              <a:ext cx="95250" cy="152400"/>
            </p14:xfrm>
          </p:contentPart>
        </mc:Choice>
        <mc:Fallback xmlns="">
          <p:pic>
            <p:nvPicPr>
              <p:cNvPr id="5" name="墨迹 4"/>
            </p:nvPicPr>
            <p:blipFill>
              <a:blip r:embed="rId7"/>
            </p:blipFill>
            <p:spPr>
              <a:xfrm>
                <a:off x="9067800" y="1352550"/>
                <a:ext cx="95250" cy="152400"/>
              </a:xfrm>
              <a:prstGeom prst="rect"/>
            </p:spPr>
          </p:pic>
        </mc:Fallback>
      </mc:AlternateContent>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a:extLst>
                  <a:ext uri="{FF2B5EF4-FFF2-40B4-BE49-F238E27FC236}">
                    <ele attr="{F801D589-470D-4BAC-9968-F3EFF8DF69AC}"/>
                  </a:ext>
                </a:extLst>
              </p:cNvPr>
              <p:cNvSpPr txBox="1"/>
              <p:nvPr/>
            </p:nvSpPr>
            <p:spPr>
              <a:xfrm>
                <a:off x="5176685" y="1109459"/>
                <a:ext cx="3635479" cy="83619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altLang="zh-CN" sz="2400" i="1" smtClean="0">
                              <a:latin typeface="Cambria Math" panose="02040503050406030204" pitchFamily="18" charset="0"/>
                            </a:rPr>
                          </m:ctrlPr>
                        </m:fPr>
                        <m:num>
                          <m:r>
                            <a:rPr lang="en-US" altLang="zh-CN" sz="2400" i="1" smtClean="0">
                              <a:latin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i="1" smtClean="0">
                                  <a:latin typeface="Cambria Math" panose="02040503050406030204" pitchFamily="18" charset="0"/>
                                  <a:ea typeface="Cambria Math" panose="02040503050406030204" pitchFamily="18" charset="0"/>
                                </a:rPr>
                                <m:t>ℓ</m:t>
                              </m:r>
                            </m:e>
                            <m: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r>
                                <a:rPr lang="en-US" altLang="zh-CN" sz="2400" b="0" i="1" smtClean="0">
                                  <a:latin typeface="Cambria Math" panose="02040503050406030204" pitchFamily="18" charset="0"/>
                                  <a:ea typeface="Cambria Math" panose="02040503050406030204" pitchFamily="18" charset="0"/>
                                </a:rPr>
                                <m:t>)</m:t>
                              </m:r>
                            </m:sup>
                          </m:sSup>
                        </m:num>
                        <m:den>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𝑈</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ℓ</m:t>
                              </m:r>
                            </m:e>
                            <m: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m:t>
                              </m:r>
                            </m:sup>
                          </m:sSup>
                        </m:num>
                        <m:den>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sub>
                          </m:sSub>
                        </m:den>
                      </m:f>
                      <m:r>
                        <a:rPr lang="en-US" altLang="zh-CN" sz="240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sub>
                          </m:sSub>
                        </m:num>
                        <m:den>
                          <m:r>
                            <a:rPr lang="en-US" altLang="zh-CN" sz="2400" i="1">
                              <a:latin typeface="Cambria Math" panose="02040503050406030204" pitchFamily="18" charset="0"/>
                            </a:rPr>
                            <m:t>𝜕</m:t>
                          </m:r>
                          <m:r>
                            <a:rPr lang="en-US" altLang="zh-CN" sz="2400" b="0" i="1" smtClean="0">
                              <a:latin typeface="Cambria Math" panose="02040503050406030204" pitchFamily="18" charset="0"/>
                            </a:rPr>
                            <m:t>𝑈</m:t>
                          </m:r>
                        </m:den>
                      </m:f>
                    </m:oMath>
                  </m:oMathPara>
                </a14:m>
                <a:endParaRPr lang="zh-CN" altLang="en-US" sz="2400" dirty="0"/>
              </a:p>
            </p:txBody>
          </p:sp>
        </mc:Choice>
        <mc:Fallback>
          <p:sp>
            <p:nvSpPr>
              <p:cNvPr id="3" name="文本框 2"/>
              <p:cNvSpPr txBox="1">
                <a:spLocks noRot="1" noChangeAspect="1" noMove="1" noResize="1" noEditPoints="1" noAdjustHandles="1" noChangeArrowheads="1" noChangeShapeType="1" noTextEdit="1"/>
              </p:cNvSpPr>
              <p:nvPr/>
            </p:nvSpPr>
            <p:spPr>
              <a:xfrm>
                <a:off x="5176685" y="1109459"/>
                <a:ext cx="3635479" cy="836191"/>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pic>
        <p:nvPicPr>
          <p:cNvPr id="7" name="图片 6"/>
          <p:cNvPicPr>
            <a:picLocks noChangeAspect="1"/>
          </p:cNvPicPr>
          <p:nvPr/>
        </p:nvPicPr>
        <p:blipFill>
          <a:blip r:embed="rId2"/>
          <a:stretch>
            <a:fillRect/>
          </a:stretch>
        </p:blipFill>
        <p:spPr>
          <a:xfrm>
            <a:off x="249016" y="1414509"/>
            <a:ext cx="4408265" cy="4028982"/>
          </a:xfrm>
          <a:prstGeom prst="rect">
            <a:avLst/>
          </a:prstGeom>
        </p:spPr>
      </p:pic>
      <p:sp>
        <p:nvSpPr>
          <p:cNvPr id="8" name="文本框 7"/>
          <p:cNvSpPr txBox="1"/>
          <p:nvPr/>
        </p:nvSpPr>
        <p:spPr>
          <a:xfrm>
            <a:off x="499739" y="283822"/>
            <a:ext cx="5148894" cy="461665"/>
          </a:xfrm>
          <a:prstGeom prst="rect">
            <a:avLst/>
          </a:prstGeom>
          <a:noFill/>
        </p:spPr>
        <p:txBody>
          <a:bodyPr wrap="square" rtlCol="0">
            <a:spAutoFit/>
          </a:bodyPr>
          <a:lstStyle/>
          <a:p>
            <a:r>
              <a:rPr lang="en-US" altLang="zh-CN" sz="2400" dirty="0">
                <a:solidFill>
                  <a:srgbClr val="5858AC"/>
                </a:solidFill>
              </a:rPr>
              <a:t>Real-Time Recurrent Learning (RTRL)</a:t>
            </a:r>
            <a:endParaRPr lang="zh-CN" altLang="en-US" sz="2400" dirty="0">
              <a:solidFill>
                <a:srgbClr val="5858AC"/>
              </a:solidFill>
            </a:endParaRPr>
          </a:p>
        </p:txBody>
      </p:sp>
      <p:cxnSp>
        <p:nvCxnSpPr>
          <p:cNvPr id="11" name="直接连接符 10"/>
          <p:cNvCxnSpPr/>
          <p:nvPr/>
        </p:nvCxnSpPr>
        <p:spPr>
          <a:xfrm>
            <a:off x="433524" y="796416"/>
            <a:ext cx="11256125" cy="0"/>
          </a:xfrm>
          <a:prstGeom prst="line">
            <a:avLst/>
          </a:prstGeom>
          <a:ln w="12700">
            <a:solidFill>
              <a:srgbClr val="5858A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文本框 11">
                <a:extLst>
                  <a:ext uri="{FF2B5EF4-FFF2-40B4-BE49-F238E27FC236}">
                    <ele attr="{02CF5F77-C9D9-4C8E-9552-BAF664E13269}"/>
                  </a:ext>
                </a:extLst>
              </p:cNvPr>
              <p:cNvSpPr txBox="1"/>
              <p:nvPr/>
            </p:nvSpPr>
            <p:spPr>
              <a:xfrm>
                <a:off x="5176685" y="2185679"/>
                <a:ext cx="5176683" cy="42396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h</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𝑧</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sup>
                          </m:sSup>
                        </m:e>
                      </m:d>
                      <m:r>
                        <a:rPr lang="en-US" altLang="zh-CN" sz="2400" b="0" i="1" smtClean="0">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𝑈</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h</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𝑊</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sup>
                          </m:sSup>
                        </m:e>
                      </m:d>
                      <m:r>
                        <a:rPr lang="en-US" altLang="zh-CN" sz="2400" b="0" i="1" smtClean="0">
                          <a:latin typeface="Cambria Math" panose="02040503050406030204" pitchFamily="18" charset="0"/>
                        </a:rPr>
                        <m:t>,</m:t>
                      </m:r>
                    </m:oMath>
                  </m:oMathPara>
                </a14:m>
                <a:endParaRPr lang="zh-CN" altLang="en-US" sz="2400" dirty="0"/>
              </a:p>
            </p:txBody>
          </p:sp>
        </mc:Choice>
        <mc:Fallback>
          <p:sp>
            <p:nvSpPr>
              <p:cNvPr id="12" name="文本框 11"/>
              <p:cNvSpPr txBox="1">
                <a:spLocks noRot="1" noChangeAspect="1" noMove="1" noResize="1" noEditPoints="1" noAdjustHandles="1" noChangeArrowheads="1" noChangeShapeType="1" noTextEdit="1"/>
              </p:cNvSpPr>
              <p:nvPr/>
            </p:nvSpPr>
            <p:spPr>
              <a:xfrm>
                <a:off x="5176685" y="2185679"/>
                <a:ext cx="5176683" cy="42396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ele attr="{34B86C92-7ED4-48AF-84AE-47772DAB5C41}"/>
                  </a:ext>
                </a:extLst>
              </p:cNvPr>
              <p:cNvSpPr txBox="1"/>
              <p:nvPr/>
            </p:nvSpPr>
            <p:spPr>
              <a:xfrm>
                <a:off x="6356556" y="2893404"/>
                <a:ext cx="3421625" cy="39433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𝑧</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sup>
                      </m:sSup>
                      <m:r>
                        <a:rPr lang="en-US" altLang="zh-CN" sz="2400" b="0" i="1" smtClean="0">
                          <a:latin typeface="Cambria Math" panose="02040503050406030204" pitchFamily="18" charset="0"/>
                        </a:rPr>
                        <m:t>=</m:t>
                      </m:r>
                      <m:r>
                        <a:rPr lang="en-US" altLang="zh-CN" sz="2400" i="1">
                          <a:latin typeface="Cambria Math" panose="02040503050406030204" pitchFamily="18" charset="0"/>
                        </a:rPr>
                        <m:t>𝑈</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−1)</m:t>
                          </m:r>
                        </m:sup>
                      </m:sSup>
                      <m:r>
                        <a:rPr lang="en-US" altLang="zh-CN" sz="2400" i="1">
                          <a:latin typeface="Cambria Math" panose="02040503050406030204" pitchFamily="18" charset="0"/>
                        </a:rPr>
                        <m:t>+</m:t>
                      </m:r>
                      <m:r>
                        <a:rPr lang="en-US" altLang="zh-CN" sz="2400" i="1">
                          <a:latin typeface="Cambria Math" panose="02040503050406030204" pitchFamily="18" charset="0"/>
                        </a:rPr>
                        <m:t>𝑊</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sup>
                      </m:sSup>
                    </m:oMath>
                  </m:oMathPara>
                </a14:m>
                <a:endParaRPr lang="zh-CN" altLang="en-US" sz="2400" dirty="0"/>
              </a:p>
            </p:txBody>
          </p:sp>
        </mc:Choice>
        <mc:Fallback>
          <p:sp>
            <p:nvSpPr>
              <p:cNvPr id="13" name="文本框 12"/>
              <p:cNvSpPr txBox="1">
                <a:spLocks noRot="1" noChangeAspect="1" noMove="1" noResize="1" noEditPoints="1" noAdjustHandles="1" noChangeArrowheads="1" noChangeShapeType="1" noTextEdit="1"/>
              </p:cNvSpPr>
              <p:nvPr/>
            </p:nvSpPr>
            <p:spPr>
              <a:xfrm>
                <a:off x="6356556" y="2893404"/>
                <a:ext cx="3421625" cy="39433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ele attr="{4D188D04-6473-45B5-9C5B-A96C63E2C617}"/>
                  </a:ext>
                </a:extLst>
              </p:cNvPr>
              <p:cNvSpPr txBox="1"/>
              <p:nvPr/>
            </p:nvSpPr>
            <p:spPr>
              <a:xfrm>
                <a:off x="5176684" y="3546984"/>
                <a:ext cx="4408265" cy="7830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sub>
                          </m:sSub>
                        </m:num>
                        <m:den>
                          <m:r>
                            <a:rPr lang="en-US" altLang="zh-CN" sz="2400" i="1">
                              <a:latin typeface="Cambria Math" panose="02040503050406030204" pitchFamily="18" charset="0"/>
                            </a:rPr>
                            <m:t>𝜕</m:t>
                          </m:r>
                          <m:r>
                            <a:rPr lang="en-US" altLang="zh-CN" sz="2400" b="0" i="1" smtClean="0">
                              <a:latin typeface="Cambria Math" panose="02040503050406030204" pitchFamily="18" charset="0"/>
                            </a:rPr>
                            <m:t>𝑈</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sub>
                          </m:sSub>
                        </m:num>
                        <m:den>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𝑧</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𝑧</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sup>
                          </m:sSup>
                        </m:num>
                        <m:den>
                          <m:r>
                            <a:rPr lang="en-US" altLang="zh-CN" sz="2400" i="1">
                              <a:latin typeface="Cambria Math" panose="02040503050406030204" pitchFamily="18" charset="0"/>
                            </a:rPr>
                            <m:t>𝜕</m:t>
                          </m:r>
                          <m:r>
                            <a:rPr lang="en-US" altLang="zh-CN" sz="2400" b="0" i="1" smtClean="0">
                              <a:latin typeface="Cambria Math" panose="02040503050406030204" pitchFamily="18" charset="0"/>
                            </a:rPr>
                            <m:t>𝑈</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𝑈</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−1)</m:t>
                              </m:r>
                            </m:sup>
                          </m:sSup>
                        </m:num>
                        <m:den>
                          <m:r>
                            <a:rPr lang="en-US" altLang="zh-CN" sz="2400" i="1">
                              <a:latin typeface="Cambria Math" panose="02040503050406030204" pitchFamily="18" charset="0"/>
                            </a:rPr>
                            <m:t>𝜕</m:t>
                          </m:r>
                          <m:r>
                            <a:rPr lang="en-US" altLang="zh-CN" sz="2400" i="1">
                              <a:latin typeface="Cambria Math" panose="02040503050406030204" pitchFamily="18" charset="0"/>
                            </a:rPr>
                            <m:t>𝑈</m:t>
                          </m:r>
                        </m:den>
                      </m:f>
                      <m:r>
                        <a:rPr lang="en-US" altLang="zh-CN" sz="2400" b="0" i="1" smtClean="0">
                          <a:latin typeface="Cambria Math" panose="02040503050406030204" pitchFamily="18" charset="0"/>
                        </a:rPr>
                        <m:t>)</m:t>
                      </m:r>
                    </m:oMath>
                  </m:oMathPara>
                </a14:m>
                <a:endParaRPr lang="zh-CN" altLang="en-US" sz="2400" dirty="0"/>
              </a:p>
            </p:txBody>
          </p:sp>
        </mc:Choice>
        <mc:Fallback>
          <p:sp>
            <p:nvSpPr>
              <p:cNvPr id="14" name="文本框 13"/>
              <p:cNvSpPr txBox="1">
                <a:spLocks noRot="1" noChangeAspect="1" noMove="1" noResize="1" noEditPoints="1" noAdjustHandles="1" noChangeArrowheads="1" noChangeShapeType="1" noTextEdit="1"/>
              </p:cNvSpPr>
              <p:nvPr/>
            </p:nvSpPr>
            <p:spPr>
              <a:xfrm>
                <a:off x="5176684" y="3546984"/>
                <a:ext cx="4408265" cy="78303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ele attr="{47892E10-6FEC-4B96-AB44-7DAD70A58C50}"/>
                  </a:ext>
                </a:extLst>
              </p:cNvPr>
              <p:cNvSpPr txBox="1"/>
              <p:nvPr/>
            </p:nvSpPr>
            <p:spPr>
              <a:xfrm>
                <a:off x="5722373" y="4631928"/>
                <a:ext cx="4408265" cy="75770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𝑧</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−1)</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𝑈</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−1)</m:t>
                              </m:r>
                            </m:sup>
                          </m:sSup>
                        </m:num>
                        <m:den>
                          <m:r>
                            <a:rPr lang="en-US" altLang="zh-CN" sz="2400" i="1">
                              <a:latin typeface="Cambria Math" panose="02040503050406030204" pitchFamily="18" charset="0"/>
                            </a:rPr>
                            <m:t>𝜕</m:t>
                          </m:r>
                          <m:r>
                            <a:rPr lang="en-US" altLang="zh-CN" sz="2400" i="1">
                              <a:latin typeface="Cambria Math" panose="02040503050406030204" pitchFamily="18" charset="0"/>
                            </a:rPr>
                            <m:t>𝑈</m:t>
                          </m:r>
                        </m:den>
                      </m:f>
                      <m:r>
                        <a:rPr lang="en-US" altLang="zh-CN" sz="2400" b="0" i="1" smtClean="0">
                          <a:latin typeface="Cambria Math" panose="02040503050406030204" pitchFamily="18" charset="0"/>
                        </a:rPr>
                        <m:t>)</m:t>
                      </m:r>
                    </m:oMath>
                  </m:oMathPara>
                </a14:m>
                <a:endParaRPr lang="zh-CN" altLang="en-US" sz="2400" dirty="0"/>
              </a:p>
            </p:txBody>
          </p:sp>
        </mc:Choice>
        <mc:Fallback>
          <p:sp>
            <p:nvSpPr>
              <p:cNvPr id="15" name="文本框 14"/>
              <p:cNvSpPr txBox="1">
                <a:spLocks noRot="1" noChangeAspect="1" noMove="1" noResize="1" noEditPoints="1" noAdjustHandles="1" noChangeArrowheads="1" noChangeShapeType="1" noTextEdit="1"/>
              </p:cNvSpPr>
              <p:nvPr/>
            </p:nvSpPr>
            <p:spPr>
              <a:xfrm>
                <a:off x="5722373" y="4631928"/>
                <a:ext cx="4408265" cy="757708"/>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54182" y="462367"/>
            <a:ext cx="11083636" cy="5634310"/>
          </a:xfrm>
          <a:prstGeom prst="rect">
            <a:avLst/>
          </a:prstGeom>
        </p:spPr>
      </p:pic>
      <p:pic>
        <p:nvPicPr>
          <p:cNvPr id="3" name="图片 2"/>
          <p:cNvPicPr>
            <a:picLocks noChangeAspect="1"/>
          </p:cNvPicPr>
          <p:nvPr/>
        </p:nvPicPr>
        <p:blipFill>
          <a:blip r:embed="rId2"/>
          <a:stretch>
            <a:fillRect/>
          </a:stretch>
        </p:blipFill>
        <p:spPr>
          <a:xfrm>
            <a:off x="5094143" y="117984"/>
            <a:ext cx="6543675" cy="128587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r="8306"/>
          <a:stretch>
            <a:fillRect/>
          </a:stretch>
        </p:blipFill>
        <p:spPr>
          <a:xfrm>
            <a:off x="309708" y="304907"/>
            <a:ext cx="11179277" cy="5756862"/>
          </a:xfrm>
          <a:prstGeom prst="rect">
            <a:avLst/>
          </a:prstGeom>
        </p:spPr>
      </p:pic>
      <p:pic>
        <p:nvPicPr>
          <p:cNvPr id="4" name="图片 3"/>
          <p:cNvPicPr>
            <a:picLocks noChangeAspect="1"/>
          </p:cNvPicPr>
          <p:nvPr/>
        </p:nvPicPr>
        <p:blipFill>
          <a:blip r:embed="rId2"/>
          <a:stretch>
            <a:fillRect/>
          </a:stretch>
        </p:blipFill>
        <p:spPr>
          <a:xfrm>
            <a:off x="5197379" y="117984"/>
            <a:ext cx="6543675" cy="128587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3858"/>
            <a:ext cx="12192000" cy="6510867"/>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43216" y="287877"/>
            <a:ext cx="4809732" cy="423508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22425" y="459866"/>
            <a:ext cx="6947151" cy="523220"/>
          </a:xfrm>
          <a:prstGeom prst="rect">
            <a:avLst/>
          </a:prstGeom>
          <a:noFill/>
        </p:spPr>
        <p:txBody>
          <a:bodyPr wrap="square" rtlCol="0">
            <a:spAutoFit/>
          </a:bodyPr>
          <a:lstStyle/>
          <a:p>
            <a:pPr algn="ctr"/>
            <a:r>
              <a:rPr lang="en-US" altLang="zh-CN" sz="2800" dirty="0"/>
              <a:t>Review:</a:t>
            </a:r>
            <a:r>
              <a:rPr lang="zh-CN" altLang="en-US" sz="2800" dirty="0"/>
              <a:t> </a:t>
            </a:r>
            <a:r>
              <a:rPr lang="en-US" altLang="zh-CN" sz="2800" dirty="0"/>
              <a:t>Feedforward Neural Network</a:t>
            </a:r>
            <a:endParaRPr lang="en-US" altLang="zh-CN" sz="2800"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2751" y="1486420"/>
            <a:ext cx="329045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6816507" y="2891358"/>
            <a:ext cx="3619500" cy="10001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730271" y="5105527"/>
            <a:ext cx="2731453" cy="461665"/>
          </a:xfrm>
          <a:prstGeom prst="rect">
            <a:avLst/>
          </a:prstGeom>
        </p:spPr>
        <p:txBody>
          <a:bodyPr wrap="none">
            <a:spAutoFit/>
          </a:bodyPr>
          <a:lstStyle/>
          <a:p>
            <a:r>
              <a:rPr lang="en-US" altLang="zh-CN" sz="2400" dirty="0">
                <a:solidFill>
                  <a:srgbClr val="202122"/>
                </a:solidFill>
                <a:cs typeface="Times New Roman" panose="02020603050405020304" pitchFamily="18" charset="0"/>
              </a:rPr>
              <a:t>Jürgen </a:t>
            </a:r>
            <a:r>
              <a:rPr lang="en-US" altLang="zh-CN" sz="2400" dirty="0" err="1">
                <a:solidFill>
                  <a:srgbClr val="202122"/>
                </a:solidFill>
                <a:cs typeface="Times New Roman" panose="02020603050405020304" pitchFamily="18" charset="0"/>
              </a:rPr>
              <a:t>Schmidhuber</a:t>
            </a:r>
            <a:endParaRPr lang="zh-CN" altLang="en-US" sz="2400" dirty="0">
              <a:cs typeface="Times New Roman" panose="02020603050405020304" pitchFamily="18" charset="0"/>
            </a:endParaRPr>
          </a:p>
        </p:txBody>
      </p:sp>
      <p:pic>
        <p:nvPicPr>
          <p:cNvPr id="41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6465" y="515620"/>
            <a:ext cx="7576185" cy="5051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1722" y="1646609"/>
            <a:ext cx="10250444" cy="383591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2622425" y="459866"/>
            <a:ext cx="6947151" cy="523220"/>
          </a:xfrm>
          <a:prstGeom prst="rect">
            <a:avLst/>
          </a:prstGeom>
          <a:noFill/>
        </p:spPr>
        <p:txBody>
          <a:bodyPr wrap="square" rtlCol="0">
            <a:spAutoFit/>
          </a:bodyPr>
          <a:lstStyle/>
          <a:p>
            <a:pPr algn="ctr"/>
            <a:r>
              <a:rPr lang="en-US" altLang="zh-CN" sz="2800" dirty="0"/>
              <a:t>Naïve RNN</a:t>
            </a:r>
            <a:endParaRPr lang="zh-CN" altLang="en-US" sz="280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STM neural netw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5000" y="1714841"/>
            <a:ext cx="10209296" cy="383591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2622425" y="459866"/>
            <a:ext cx="6947151" cy="523220"/>
          </a:xfrm>
          <a:prstGeom prst="rect">
            <a:avLst/>
          </a:prstGeom>
          <a:noFill/>
        </p:spPr>
        <p:txBody>
          <a:bodyPr wrap="square" rtlCol="0">
            <a:spAutoFit/>
          </a:bodyPr>
          <a:lstStyle/>
          <a:p>
            <a:pPr algn="ctr"/>
            <a:r>
              <a:rPr lang="en-US" altLang="zh-CN" sz="2800" dirty="0"/>
              <a:t>LSTM (Long Short-Term Memory)</a:t>
            </a:r>
            <a:endParaRPr lang="zh-CN" altLang="en-US" sz="2800"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1755" y="2430634"/>
            <a:ext cx="8348489" cy="257861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2622425" y="459866"/>
            <a:ext cx="6947151" cy="523220"/>
          </a:xfrm>
          <a:prstGeom prst="rect">
            <a:avLst/>
          </a:prstGeom>
          <a:noFill/>
        </p:spPr>
        <p:txBody>
          <a:bodyPr wrap="square" rtlCol="0">
            <a:spAutoFit/>
          </a:bodyPr>
          <a:lstStyle/>
          <a:p>
            <a:pPr algn="ctr"/>
            <a:r>
              <a:rPr lang="en-US" altLang="zh-CN" sz="2800" dirty="0"/>
              <a:t>Core Idea of the LSTM: Gate</a:t>
            </a:r>
            <a:endParaRPr lang="zh-CN" altLang="en-US" sz="2800"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2425" y="459866"/>
            <a:ext cx="6947151" cy="523220"/>
          </a:xfrm>
          <a:prstGeom prst="rect">
            <a:avLst/>
          </a:prstGeom>
          <a:noFill/>
        </p:spPr>
        <p:txBody>
          <a:bodyPr wrap="square" rtlCol="0">
            <a:spAutoFit/>
          </a:bodyPr>
          <a:lstStyle/>
          <a:p>
            <a:pPr algn="ctr"/>
            <a:r>
              <a:rPr lang="en-US" altLang="zh-CN" sz="2800" dirty="0"/>
              <a:t>Core Idea of the LSTM: Detail</a:t>
            </a:r>
            <a:endParaRPr lang="zh-CN" altLang="en-US" sz="2800" dirty="0"/>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1755" y="2711987"/>
            <a:ext cx="8348489" cy="257861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7268306" y="4607169"/>
            <a:ext cx="1817077" cy="369332"/>
          </a:xfrm>
          <a:prstGeom prst="rect">
            <a:avLst/>
          </a:prstGeom>
          <a:noFill/>
        </p:spPr>
        <p:txBody>
          <a:bodyPr wrap="square" rtlCol="0">
            <a:spAutoFit/>
          </a:bodyPr>
          <a:lstStyle/>
          <a:p>
            <a:pPr algn="ctr"/>
            <a:r>
              <a:rPr lang="en-US" altLang="zh-CN" b="1" dirty="0"/>
              <a:t>“Forget Gate”</a:t>
            </a:r>
            <a:endParaRPr lang="zh-CN" altLang="en-US" b="1" dirty="0"/>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838080" y="1574640"/>
              <a:ext cx="8268120" cy="4178880"/>
            </p14:xfrm>
          </p:contentPart>
        </mc:Choice>
        <mc:Fallback xmlns="">
          <p:pic>
            <p:nvPicPr>
              <p:cNvPr id="2" name="墨迹 1"/>
            </p:nvPicPr>
            <p:blipFill>
              <a:blip r:embed="rId3"/>
            </p:blipFill>
            <p:spPr>
              <a:xfrm>
                <a:off x="838080" y="1574640"/>
                <a:ext cx="8268120" cy="4178880"/>
              </a:xfrm>
              <a:prstGeom prst="rect"/>
            </p:spPr>
          </p:pic>
        </mc:Fallback>
      </mc:AlternateContent>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2425" y="459866"/>
            <a:ext cx="6947151" cy="523220"/>
          </a:xfrm>
          <a:prstGeom prst="rect">
            <a:avLst/>
          </a:prstGeom>
          <a:noFill/>
        </p:spPr>
        <p:txBody>
          <a:bodyPr wrap="square" rtlCol="0">
            <a:spAutoFit/>
          </a:bodyPr>
          <a:lstStyle/>
          <a:p>
            <a:pPr algn="ctr"/>
            <a:r>
              <a:rPr lang="en-US" altLang="zh-CN" sz="2800" dirty="0"/>
              <a:t>Core Idea of the LSTM: Detail</a:t>
            </a:r>
            <a:endParaRPr lang="zh-CN" altLang="en-US" sz="2800" dirty="0"/>
          </a:p>
        </p:txBody>
      </p:sp>
      <p:sp>
        <p:nvSpPr>
          <p:cNvPr id="4" name="文本框 3"/>
          <p:cNvSpPr txBox="1"/>
          <p:nvPr/>
        </p:nvSpPr>
        <p:spPr>
          <a:xfrm>
            <a:off x="10034952" y="3631961"/>
            <a:ext cx="1817077" cy="369332"/>
          </a:xfrm>
          <a:prstGeom prst="rect">
            <a:avLst/>
          </a:prstGeom>
          <a:noFill/>
        </p:spPr>
        <p:txBody>
          <a:bodyPr wrap="square" rtlCol="0">
            <a:spAutoFit/>
          </a:bodyPr>
          <a:lstStyle/>
          <a:p>
            <a:pPr algn="ctr"/>
            <a:r>
              <a:rPr lang="en-US" altLang="zh-CN" b="1" dirty="0"/>
              <a:t>“Input Gate”</a:t>
            </a:r>
            <a:endParaRPr lang="zh-CN" altLang="en-US" b="1" dirty="0"/>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1755" y="2711987"/>
            <a:ext cx="8348489" cy="2578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2425" y="459866"/>
            <a:ext cx="6947151" cy="523220"/>
          </a:xfrm>
          <a:prstGeom prst="rect">
            <a:avLst/>
          </a:prstGeom>
          <a:noFill/>
        </p:spPr>
        <p:txBody>
          <a:bodyPr wrap="square" rtlCol="0">
            <a:spAutoFit/>
          </a:bodyPr>
          <a:lstStyle/>
          <a:p>
            <a:pPr algn="ctr"/>
            <a:r>
              <a:rPr lang="en-US" altLang="zh-CN" sz="2800" dirty="0"/>
              <a:t>Core Idea of the LSTM: Detail</a:t>
            </a:r>
            <a:endParaRPr lang="zh-CN" altLang="en-US" sz="2800" dirty="0"/>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1755" y="2711987"/>
            <a:ext cx="8348489" cy="2578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2425" y="459866"/>
            <a:ext cx="6947151" cy="523220"/>
          </a:xfrm>
          <a:prstGeom prst="rect">
            <a:avLst/>
          </a:prstGeom>
          <a:noFill/>
        </p:spPr>
        <p:txBody>
          <a:bodyPr wrap="square" rtlCol="0">
            <a:spAutoFit/>
          </a:bodyPr>
          <a:lstStyle/>
          <a:p>
            <a:pPr algn="ctr"/>
            <a:r>
              <a:rPr lang="en-US" altLang="zh-CN" sz="2800" dirty="0"/>
              <a:t>Core Idea of the LSTM: Detail</a:t>
            </a:r>
            <a:endParaRPr lang="zh-CN" altLang="en-US" sz="2800"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1755" y="2711987"/>
            <a:ext cx="8348489" cy="257861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0034952" y="3596792"/>
            <a:ext cx="1817077" cy="369332"/>
          </a:xfrm>
          <a:prstGeom prst="rect">
            <a:avLst/>
          </a:prstGeom>
          <a:noFill/>
        </p:spPr>
        <p:txBody>
          <a:bodyPr wrap="square" rtlCol="0">
            <a:spAutoFit/>
          </a:bodyPr>
          <a:lstStyle/>
          <a:p>
            <a:pPr algn="ctr"/>
            <a:r>
              <a:rPr lang="en-US" altLang="zh-CN" b="1" dirty="0"/>
              <a:t>“Output Gate”</a:t>
            </a:r>
            <a:endParaRPr lang="zh-CN" altLang="en-US" b="1" dirty="0"/>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6203880" y="2184480"/>
              <a:ext cx="2775240" cy="3607200"/>
            </p14:xfrm>
          </p:contentPart>
        </mc:Choice>
        <mc:Fallback xmlns="">
          <p:pic>
            <p:nvPicPr>
              <p:cNvPr id="2" name="墨迹 1"/>
            </p:nvPicPr>
            <p:blipFill>
              <a:blip r:embed="rId3"/>
            </p:blipFill>
            <p:spPr>
              <a:xfrm>
                <a:off x="6203880" y="2184480"/>
                <a:ext cx="2775240" cy="3607200"/>
              </a:xfrm>
              <a:prstGeom prst="rect"/>
            </p:spPr>
          </p:pic>
        </mc:Fallback>
      </mc:AlternateContent>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2425" y="459866"/>
            <a:ext cx="6947151" cy="523220"/>
          </a:xfrm>
          <a:prstGeom prst="rect">
            <a:avLst/>
          </a:prstGeom>
          <a:noFill/>
        </p:spPr>
        <p:txBody>
          <a:bodyPr wrap="square" rtlCol="0">
            <a:spAutoFit/>
          </a:bodyPr>
          <a:lstStyle/>
          <a:p>
            <a:pPr algn="ctr"/>
            <a:r>
              <a:rPr lang="en-US" altLang="zh-CN" sz="2800" dirty="0"/>
              <a:t>Core Idea of the LSTM: Detail</a:t>
            </a:r>
            <a:endParaRPr lang="zh-CN" altLang="en-US" sz="2800" dirty="0"/>
          </a:p>
        </p:txBody>
      </p:sp>
      <p:sp>
        <p:nvSpPr>
          <p:cNvPr id="6" name="内容占位符 2"/>
          <p:cNvSpPr txBox="1"/>
          <p:nvPr/>
        </p:nvSpPr>
        <p:spPr>
          <a:xfrm>
            <a:off x="895716" y="5935278"/>
            <a:ext cx="6957646" cy="3314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a:buNone/>
            </a:pPr>
            <a:r>
              <a:rPr lang="en-US" altLang="zh-CN" sz="1600" dirty="0"/>
              <a:t>More info: </a:t>
            </a:r>
            <a:r>
              <a:rPr lang="en-US" altLang="zh-CN" sz="1600" dirty="0">
                <a:hlinkClick r:id="rId1"/>
              </a:rPr>
              <a:t>https://colah.github.io/posts/2015-08-Understanding-LSTMs/</a:t>
            </a:r>
            <a:endParaRPr lang="zh-CN" altLang="en-US" sz="1600" dirty="0"/>
          </a:p>
        </p:txBody>
      </p:sp>
      <p:pic>
        <p:nvPicPr>
          <p:cNvPr id="8" name="Picture 2" descr="A LSTM neural network."/>
          <p:cNvPicPr>
            <a:picLocks noChangeAspect="1" noChangeArrowheads="1"/>
          </p:cNvPicPr>
          <p:nvPr/>
        </p:nvPicPr>
        <p:blipFill rotWithShape="1">
          <a:blip r:embed="rId2">
            <a:extLst>
              <a:ext uri="{28A0092B-C50C-407E-A947-70E740481C1C}">
                <a14:useLocalDpi xmlns:a14="http://schemas.microsoft.com/office/drawing/2010/main" val="0"/>
              </a:ext>
            </a:extLst>
          </a:blip>
          <a:srcRect l="30433" r="33387"/>
          <a:stretch>
            <a:fillRect/>
          </a:stretch>
        </p:blipFill>
        <p:spPr bwMode="auto">
          <a:xfrm>
            <a:off x="1641230" y="2040224"/>
            <a:ext cx="3012832" cy="312924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3"/>
          <a:stretch>
            <a:fillRect/>
          </a:stretch>
        </p:blipFill>
        <p:spPr>
          <a:xfrm>
            <a:off x="5756030" y="2042950"/>
            <a:ext cx="3962400" cy="457200"/>
          </a:xfrm>
          <a:prstGeom prst="rect">
            <a:avLst/>
          </a:prstGeom>
        </p:spPr>
      </p:pic>
      <p:pic>
        <p:nvPicPr>
          <p:cNvPr id="10" name="图片 9"/>
          <p:cNvPicPr>
            <a:picLocks noChangeAspect="1"/>
          </p:cNvPicPr>
          <p:nvPr/>
        </p:nvPicPr>
        <p:blipFill>
          <a:blip r:embed="rId4"/>
          <a:stretch>
            <a:fillRect/>
          </a:stretch>
        </p:blipFill>
        <p:spPr>
          <a:xfrm>
            <a:off x="5657849" y="2519729"/>
            <a:ext cx="4533900" cy="1038225"/>
          </a:xfrm>
          <a:prstGeom prst="rect">
            <a:avLst/>
          </a:prstGeom>
        </p:spPr>
      </p:pic>
      <p:pic>
        <p:nvPicPr>
          <p:cNvPr id="11" name="图片 10"/>
          <p:cNvPicPr>
            <a:picLocks noChangeAspect="1"/>
          </p:cNvPicPr>
          <p:nvPr/>
        </p:nvPicPr>
        <p:blipFill>
          <a:blip r:embed="rId5"/>
          <a:stretch>
            <a:fillRect/>
          </a:stretch>
        </p:blipFill>
        <p:spPr>
          <a:xfrm>
            <a:off x="5669572" y="3657644"/>
            <a:ext cx="3381375" cy="476250"/>
          </a:xfrm>
          <a:prstGeom prst="rect">
            <a:avLst/>
          </a:prstGeom>
        </p:spPr>
      </p:pic>
      <p:pic>
        <p:nvPicPr>
          <p:cNvPr id="12" name="图片 11"/>
          <p:cNvPicPr>
            <a:picLocks noChangeAspect="1"/>
          </p:cNvPicPr>
          <p:nvPr/>
        </p:nvPicPr>
        <p:blipFill>
          <a:blip r:embed="rId6"/>
          <a:stretch>
            <a:fillRect/>
          </a:stretch>
        </p:blipFill>
        <p:spPr>
          <a:xfrm>
            <a:off x="5728187" y="4274570"/>
            <a:ext cx="4010025" cy="962025"/>
          </a:xfrm>
          <a:prstGeom prst="rect">
            <a:avLst/>
          </a:prstGeom>
        </p:spPr>
      </p:pic>
      <mc:AlternateContent xmlns:mc="http://schemas.openxmlformats.org/markup-compatibility/2006">
        <mc:Choice xmlns:a14="http://schemas.microsoft.com/office/drawing/2010/main" Requires="a14">
          <p:sp>
            <p:nvSpPr>
              <p:cNvPr id="13" name="文本框 12">
                <a:extLst>
                  <a:ext uri="{FF2B5EF4-FFF2-40B4-BE49-F238E27FC236}">
                    <ele attr="{0249E2D5-D543-46F4-8FC0-87CD9A26548E}"/>
                  </a:ext>
                </a:extLst>
              </p:cNvPr>
              <p:cNvSpPr txBox="1"/>
              <p:nvPr/>
            </p:nvSpPr>
            <p:spPr>
              <a:xfrm>
                <a:off x="703385" y="3955736"/>
                <a:ext cx="10902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703385" y="3955736"/>
                <a:ext cx="1090246" cy="369332"/>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ele attr="{93E9261D-2C23-40A8-9C1E-13320CE9FEA6}"/>
                  </a:ext>
                </a:extLst>
              </p:cNvPr>
              <p:cNvSpPr txBox="1"/>
              <p:nvPr/>
            </p:nvSpPr>
            <p:spPr>
              <a:xfrm>
                <a:off x="4561741" y="3955736"/>
                <a:ext cx="5531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4561741" y="3955736"/>
                <a:ext cx="553183" cy="369332"/>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ele attr="{0E79AB9C-F0D8-4927-AD37-7E3852C643B3}"/>
                  </a:ext>
                </a:extLst>
              </p:cNvPr>
              <p:cNvSpPr txBox="1"/>
              <p:nvPr/>
            </p:nvSpPr>
            <p:spPr>
              <a:xfrm>
                <a:off x="4561741" y="3038841"/>
                <a:ext cx="5531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𝑡</m:t>
                          </m:r>
                        </m:sub>
                      </m:sSub>
                    </m:oMath>
                  </m:oMathPara>
                </a14:m>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4561741" y="3038841"/>
                <a:ext cx="553183" cy="369332"/>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ele attr="{D3685A47-7E58-4BFE-AC68-31020480A071}"/>
                  </a:ext>
                </a:extLst>
              </p:cNvPr>
              <p:cNvSpPr txBox="1"/>
              <p:nvPr/>
            </p:nvSpPr>
            <p:spPr>
              <a:xfrm>
                <a:off x="895716" y="3001048"/>
                <a:ext cx="5531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895716" y="3001048"/>
                <a:ext cx="553183" cy="369332"/>
              </a:xfrm>
              <a:prstGeom prst="rect">
                <a:avLst/>
              </a:prstGeom>
              <a:blipFill rotWithShape="1">
                <a:blip r:embed="rId10"/>
                <a:stretch>
                  <a:fillRect r="-2198"/>
                </a:stretch>
              </a:blipFill>
            </p:spPr>
            <p:txBody>
              <a:bodyPr/>
              <a:lstStyle/>
              <a:p>
                <a:r>
                  <a:rPr lang="zh-CN" altLang="en-US">
                    <a:noFill/>
                  </a:rPr>
                  <a:t> </a:t>
                </a:r>
                <a:endParaRPr lang="zh-CN" altLang="en-US">
                  <a:noFill/>
                </a:endParaRPr>
              </a:p>
            </p:txBody>
          </p:sp>
        </mc:Fallback>
      </mc:AlternateContent>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18770" y="332884"/>
            <a:ext cx="10076033" cy="4687898"/>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4182" y="675458"/>
            <a:ext cx="11083636" cy="463026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2425" y="459866"/>
            <a:ext cx="6947151" cy="523220"/>
          </a:xfrm>
          <a:prstGeom prst="rect">
            <a:avLst/>
          </a:prstGeom>
          <a:noFill/>
        </p:spPr>
        <p:txBody>
          <a:bodyPr wrap="square" rtlCol="0">
            <a:spAutoFit/>
          </a:bodyPr>
          <a:lstStyle/>
          <a:p>
            <a:pPr algn="ctr"/>
            <a:r>
              <a:rPr lang="en-US" altLang="zh-CN" sz="2800" dirty="0"/>
              <a:t>Variants on LSTM: adding peephole</a:t>
            </a:r>
            <a:endParaRPr lang="zh-CN" altLang="en-US" sz="2800"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5985" y="2014443"/>
            <a:ext cx="9160030" cy="2829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50060" y="459866"/>
            <a:ext cx="6947151" cy="523220"/>
          </a:xfrm>
          <a:prstGeom prst="rect">
            <a:avLst/>
          </a:prstGeom>
          <a:noFill/>
        </p:spPr>
        <p:txBody>
          <a:bodyPr wrap="square" rtlCol="0">
            <a:spAutoFit/>
          </a:bodyPr>
          <a:lstStyle/>
          <a:p>
            <a:pPr algn="ctr"/>
            <a:r>
              <a:rPr lang="en-US" altLang="zh-CN" sz="2800" dirty="0"/>
              <a:t>Variants on LSTM: forget while input</a:t>
            </a:r>
            <a:endParaRPr lang="zh-CN" altLang="en-US" sz="2800"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5985" y="2246453"/>
            <a:ext cx="9160030" cy="2829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2425" y="459866"/>
            <a:ext cx="6947151" cy="523220"/>
          </a:xfrm>
          <a:prstGeom prst="rect">
            <a:avLst/>
          </a:prstGeom>
          <a:noFill/>
        </p:spPr>
        <p:txBody>
          <a:bodyPr wrap="square" rtlCol="0">
            <a:spAutoFit/>
          </a:bodyPr>
          <a:lstStyle/>
          <a:p>
            <a:pPr algn="ctr"/>
            <a:r>
              <a:rPr lang="en-US" altLang="zh-CN" sz="2800" dirty="0"/>
              <a:t>Variants on LSTM: GRU</a:t>
            </a:r>
            <a:endParaRPr lang="zh-CN" altLang="en-US" sz="2800" dirty="0"/>
          </a:p>
        </p:txBody>
      </p:sp>
      <p:pic>
        <p:nvPicPr>
          <p:cNvPr id="5122" name="Picture 2" descr="A gated recurrent unit neural netw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5985" y="2205512"/>
            <a:ext cx="9160030" cy="282911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993058" y="5872971"/>
            <a:ext cx="10205883" cy="369332"/>
          </a:xfrm>
          <a:prstGeom prst="rect">
            <a:avLst/>
          </a:prstGeom>
          <a:noFill/>
        </p:spPr>
        <p:txBody>
          <a:bodyPr wrap="square" rtlCol="0">
            <a:spAutoFit/>
          </a:bodyPr>
          <a:lstStyle/>
          <a:p>
            <a:r>
              <a:rPr lang="en-US" altLang="zh-CN" dirty="0"/>
              <a:t>Ref: Learning Phrase Representations using RNN Encoder–Decoder for Statistical Machine Translation</a:t>
            </a:r>
            <a:endParaRPr lang="zh-CN" altLang="en-US"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77141" y="253766"/>
            <a:ext cx="5160818" cy="4580659"/>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cursive neural network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48037" y="1505306"/>
            <a:ext cx="5495925" cy="36290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875233" y="595840"/>
            <a:ext cx="6441531" cy="461665"/>
          </a:xfrm>
          <a:prstGeom prst="rect">
            <a:avLst/>
          </a:prstGeom>
          <a:noFill/>
        </p:spPr>
        <p:txBody>
          <a:bodyPr wrap="square" rtlCol="0">
            <a:spAutoFit/>
          </a:bodyPr>
          <a:lstStyle/>
          <a:p>
            <a:pPr algn="ctr"/>
            <a:r>
              <a:rPr lang="zh-CN" altLang="en-US" sz="2400" b="1" dirty="0"/>
              <a:t>递归神经网络（</a:t>
            </a:r>
            <a:r>
              <a:rPr lang="en-US" altLang="zh-CN" sz="2400" b="1" dirty="0"/>
              <a:t>recursive neural networks</a:t>
            </a:r>
            <a:r>
              <a:rPr lang="zh-CN" altLang="en-US" sz="2400" b="1" dirty="0"/>
              <a:t>）</a:t>
            </a:r>
            <a:endParaRPr lang="zh-CN" altLang="en-US" sz="2400" b="1"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53293" y="294816"/>
            <a:ext cx="11485415" cy="5265474"/>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10151" y="282562"/>
            <a:ext cx="11371698" cy="5555459"/>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95866" y="415978"/>
            <a:ext cx="11600269" cy="5318129"/>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7668720" y="2337120"/>
              <a:ext cx="823320" cy="381240"/>
            </p14:xfrm>
          </p:contentPart>
        </mc:Choice>
        <mc:Fallback xmlns="">
          <p:pic>
            <p:nvPicPr>
              <p:cNvPr id="3" name="墨迹 2"/>
            </p:nvPicPr>
            <p:blipFill>
              <a:blip r:embed="rId3"/>
            </p:blipFill>
            <p:spPr>
              <a:xfrm>
                <a:off x="7668720" y="2337120"/>
                <a:ext cx="823320" cy="381240"/>
              </a:xfrm>
              <a:prstGeom prst="rect"/>
            </p:spPr>
          </p:pic>
        </mc:Fallback>
      </mc:AlternateContent>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2792" y="235279"/>
            <a:ext cx="11306417" cy="5856505"/>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81886" y="388534"/>
            <a:ext cx="8379995" cy="4207888"/>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97362" y="473966"/>
            <a:ext cx="11296650" cy="418147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24604" y="337116"/>
            <a:ext cx="11142793" cy="1995237"/>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9283" y="256567"/>
            <a:ext cx="11833435" cy="5548457"/>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95866" y="192295"/>
            <a:ext cx="11600269" cy="56475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9283" y="280818"/>
            <a:ext cx="11833435" cy="5765426"/>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128617" y="421888"/>
            <a:ext cx="9934766" cy="5601272"/>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7580" y="983086"/>
            <a:ext cx="5196840" cy="41386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622425" y="459866"/>
            <a:ext cx="6947151" cy="523220"/>
          </a:xfrm>
          <a:prstGeom prst="rect">
            <a:avLst/>
          </a:prstGeom>
          <a:noFill/>
        </p:spPr>
        <p:txBody>
          <a:bodyPr wrap="square" rtlCol="0">
            <a:spAutoFit/>
          </a:bodyPr>
          <a:lstStyle/>
          <a:p>
            <a:pPr algn="ctr"/>
            <a:r>
              <a:rPr lang="en-US" altLang="zh-CN" sz="2800" dirty="0"/>
              <a:t>Dropout</a:t>
            </a:r>
            <a:endParaRPr lang="en-US" altLang="zh-CN" sz="2800" dirty="0"/>
          </a:p>
        </p:txBody>
      </p:sp>
      <p:sp>
        <p:nvSpPr>
          <p:cNvPr id="2" name="矩形 1"/>
          <p:cNvSpPr/>
          <p:nvPr/>
        </p:nvSpPr>
        <p:spPr>
          <a:xfrm>
            <a:off x="665545" y="5280561"/>
            <a:ext cx="10860910" cy="923330"/>
          </a:xfrm>
          <a:prstGeom prst="rect">
            <a:avLst/>
          </a:prstGeom>
        </p:spPr>
        <p:txBody>
          <a:bodyPr wrap="square">
            <a:spAutoFit/>
          </a:bodyPr>
          <a:lstStyle/>
          <a:p>
            <a:r>
              <a:rPr lang="en-US" altLang="zh-CN" dirty="0">
                <a:latin typeface="medium-content-sans-serif-font"/>
              </a:rPr>
              <a:t> Zaremba et al. (2014) Regularized multilayer RNN. Dropout is only applied to the non-recurrent connections (</a:t>
            </a:r>
            <a:r>
              <a:rPr lang="en-US" altLang="zh-CN" dirty="0" err="1">
                <a:latin typeface="medium-content-sans-serif-font"/>
              </a:rPr>
              <a:t>ie</a:t>
            </a:r>
            <a:r>
              <a:rPr lang="en-US" altLang="zh-CN" dirty="0">
                <a:latin typeface="medium-content-sans-serif-font"/>
              </a:rPr>
              <a:t> only applied to the feedforward dashed lines). The thick line shows a typical path of information flow in the LSTM. The information is affected by dropout L + 1 times, where L is depth of network.</a:t>
            </a:r>
            <a:endParaRPr lang="zh-CN" altLang="en-US"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22425" y="459866"/>
            <a:ext cx="6947151" cy="523220"/>
          </a:xfrm>
          <a:prstGeom prst="rect">
            <a:avLst/>
          </a:prstGeom>
          <a:noFill/>
        </p:spPr>
        <p:txBody>
          <a:bodyPr wrap="square" rtlCol="0">
            <a:spAutoFit/>
          </a:bodyPr>
          <a:lstStyle/>
          <a:p>
            <a:pPr algn="ctr"/>
            <a:r>
              <a:rPr lang="en-US" altLang="zh-CN" sz="2800" dirty="0"/>
              <a:t>Dropout</a:t>
            </a:r>
            <a:endParaRPr lang="en-US" altLang="zh-CN" sz="2800" dirty="0"/>
          </a:p>
        </p:txBody>
      </p:sp>
      <p:sp>
        <p:nvSpPr>
          <p:cNvPr id="2" name="矩形 1"/>
          <p:cNvSpPr/>
          <p:nvPr/>
        </p:nvSpPr>
        <p:spPr>
          <a:xfrm>
            <a:off x="365903" y="4705618"/>
            <a:ext cx="11460194" cy="1200329"/>
          </a:xfrm>
          <a:prstGeom prst="rect">
            <a:avLst/>
          </a:prstGeom>
        </p:spPr>
        <p:txBody>
          <a:bodyPr wrap="square">
            <a:spAutoFit/>
          </a:bodyPr>
          <a:lstStyle/>
          <a:p>
            <a:r>
              <a:rPr lang="en-US" altLang="zh-CN" dirty="0"/>
              <a:t> after Gal and </a:t>
            </a:r>
            <a:r>
              <a:rPr lang="en-US" altLang="zh-CN" dirty="0" err="1"/>
              <a:t>Ghahramani</a:t>
            </a:r>
            <a:r>
              <a:rPr lang="en-US" altLang="zh-CN" dirty="0"/>
              <a:t> (2015). Naive dropout (a) (</a:t>
            </a:r>
            <a:r>
              <a:rPr lang="en-US" altLang="zh-CN" dirty="0" err="1"/>
              <a:t>eg</a:t>
            </a:r>
            <a:r>
              <a:rPr lang="en-US" altLang="zh-CN" dirty="0"/>
              <a:t> Zaremba et al., 2014) uses different masks at different time steps, with no dropout on the recurrent layers. Variational Dropout (b) uses the same dropout mask at each time step, including the recurrent layers (</a:t>
            </a:r>
            <a:r>
              <a:rPr lang="en-US" altLang="zh-CN" dirty="0" err="1"/>
              <a:t>colours</a:t>
            </a:r>
            <a:r>
              <a:rPr lang="en-US" altLang="zh-CN" dirty="0"/>
              <a:t> representing dropout masks, solid lines representing dropout, dashed lines representing standard connections with no dropout).</a:t>
            </a:r>
            <a:endParaRPr lang="zh-CN" altLang="en-US" dirty="0"/>
          </a:p>
        </p:txBody>
      </p:sp>
      <p:pic>
        <p:nvPicPr>
          <p:cNvPr id="20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5613" y="1199199"/>
            <a:ext cx="8260773" cy="35155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54764" y="6028802"/>
            <a:ext cx="10482470" cy="369332"/>
          </a:xfrm>
          <a:prstGeom prst="rect">
            <a:avLst/>
          </a:prstGeom>
          <a:noFill/>
        </p:spPr>
        <p:txBody>
          <a:bodyPr wrap="square" rtlCol="0">
            <a:spAutoFit/>
          </a:bodyPr>
          <a:lstStyle/>
          <a:p>
            <a:r>
              <a:rPr lang="en-US" altLang="zh-CN" dirty="0"/>
              <a:t>Further Reading: https://medium.com/@bingobee01/a-review-of-dropout-as-applied-to-rnns-72e79ecd5b7b</a:t>
            </a:r>
            <a:endParaRPr lang="zh-CN" alt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22425" y="459866"/>
            <a:ext cx="6947151" cy="523220"/>
          </a:xfrm>
          <a:prstGeom prst="rect">
            <a:avLst/>
          </a:prstGeom>
          <a:noFill/>
        </p:spPr>
        <p:txBody>
          <a:bodyPr wrap="square" rtlCol="0">
            <a:spAutoFit/>
          </a:bodyPr>
          <a:lstStyle/>
          <a:p>
            <a:pPr algn="ctr"/>
            <a:r>
              <a:rPr lang="en-US" altLang="zh-CN" sz="2800" dirty="0"/>
              <a:t>Why RNN?</a:t>
            </a:r>
            <a:endParaRPr lang="zh-CN" altLang="en-US" sz="2800" dirty="0"/>
          </a:p>
        </p:txBody>
      </p:sp>
      <p:sp>
        <p:nvSpPr>
          <p:cNvPr id="2" name="矩形 1"/>
          <p:cNvSpPr/>
          <p:nvPr/>
        </p:nvSpPr>
        <p:spPr>
          <a:xfrm>
            <a:off x="1118991" y="1649806"/>
            <a:ext cx="10467584" cy="1938020"/>
          </a:xfrm>
          <a:prstGeom prst="rect">
            <a:avLst/>
          </a:prstGeom>
        </p:spPr>
        <p:txBody>
          <a:bodyPr wrap="square">
            <a:spAutoFit/>
          </a:bodyPr>
          <a:lstStyle/>
          <a:p>
            <a:pPr>
              <a:lnSpc>
                <a:spcPct val="150000"/>
              </a:lnSpc>
            </a:pPr>
            <a:r>
              <a:rPr lang="zh-CN" altLang="en-US" sz="2000" b="1" dirty="0"/>
              <a:t>通用近似定理</a:t>
            </a:r>
            <a:r>
              <a:rPr lang="zh-CN" altLang="en-US" sz="2000" dirty="0"/>
              <a:t> </a:t>
            </a:r>
            <a:r>
              <a:rPr lang="en-US" altLang="zh-CN" sz="2000" dirty="0"/>
              <a:t>(Universal approximation theorem)</a:t>
            </a:r>
            <a:endParaRPr lang="en-US" altLang="zh-CN" sz="2000" dirty="0">
              <a:solidFill>
                <a:srgbClr val="1A1A1A"/>
              </a:solidFill>
              <a:latin typeface="-apple-system"/>
            </a:endParaRPr>
          </a:p>
          <a:p>
            <a:pPr>
              <a:lnSpc>
                <a:spcPct val="150000"/>
              </a:lnSpc>
            </a:pPr>
            <a:r>
              <a:rPr lang="zh-CN" altLang="en-US" sz="2000" dirty="0">
                <a:solidFill>
                  <a:srgbClr val="1A1A1A"/>
                </a:solidFill>
                <a:latin typeface="-apple-system"/>
              </a:rPr>
              <a:t>如果一个前馈神经网络</a:t>
            </a:r>
            <a:r>
              <a:rPr lang="zh-CN" altLang="en-US" sz="2000" b="1" dirty="0">
                <a:solidFill>
                  <a:srgbClr val="1A1A1A"/>
                </a:solidFill>
                <a:latin typeface="-apple-system"/>
              </a:rPr>
              <a:t>具有线性输出层和至少一层隐藏层</a:t>
            </a:r>
            <a:r>
              <a:rPr lang="zh-CN" altLang="en-US" sz="2000" dirty="0">
                <a:solidFill>
                  <a:srgbClr val="1A1A1A"/>
                </a:solidFill>
                <a:latin typeface="-apple-system"/>
              </a:rPr>
              <a:t>，只要给予网络</a:t>
            </a:r>
            <a:r>
              <a:rPr lang="zh-CN" altLang="en-US" sz="2000" b="1" dirty="0">
                <a:solidFill>
                  <a:srgbClr val="1A1A1A"/>
                </a:solidFill>
                <a:latin typeface="-apple-system"/>
              </a:rPr>
              <a:t>足够数量的神经元</a:t>
            </a:r>
            <a:r>
              <a:rPr lang="zh-CN" altLang="en-US" sz="2000" dirty="0">
                <a:solidFill>
                  <a:srgbClr val="1A1A1A"/>
                </a:solidFill>
                <a:latin typeface="-apple-system"/>
              </a:rPr>
              <a:t>，便可以实现以足够高精度来逼近任意一个在 </a:t>
            </a:r>
            <a:r>
              <a:rPr lang="en-US" altLang="zh-CN" sz="2000" dirty="0" err="1">
                <a:solidFill>
                  <a:srgbClr val="1A1A1A"/>
                </a:solidFill>
                <a:latin typeface="-apple-system"/>
              </a:rPr>
              <a:t>ℝn</a:t>
            </a:r>
            <a:r>
              <a:rPr lang="en-US" altLang="zh-CN" sz="2000" dirty="0">
                <a:solidFill>
                  <a:srgbClr val="1A1A1A"/>
                </a:solidFill>
                <a:latin typeface="-apple-system"/>
              </a:rPr>
              <a:t> </a:t>
            </a:r>
            <a:r>
              <a:rPr lang="zh-CN" altLang="en-US" sz="2000" dirty="0">
                <a:solidFill>
                  <a:srgbClr val="1A1A1A"/>
                </a:solidFill>
                <a:latin typeface="-apple-system"/>
              </a:rPr>
              <a:t>的紧子集 </a:t>
            </a:r>
            <a:r>
              <a:rPr lang="en-US" altLang="zh-CN" sz="2000" dirty="0">
                <a:solidFill>
                  <a:srgbClr val="1A1A1A"/>
                </a:solidFill>
                <a:latin typeface="-apple-system"/>
              </a:rPr>
              <a:t>(Compact subset) </a:t>
            </a:r>
            <a:r>
              <a:rPr lang="zh-CN" altLang="en-US" sz="2000" dirty="0">
                <a:solidFill>
                  <a:srgbClr val="1A1A1A"/>
                </a:solidFill>
                <a:latin typeface="-apple-system"/>
              </a:rPr>
              <a:t>上的</a:t>
            </a:r>
            <a:r>
              <a:rPr lang="zh-CN" altLang="en-US" sz="2000" b="1" dirty="0">
                <a:solidFill>
                  <a:srgbClr val="1A1A1A"/>
                </a:solidFill>
                <a:latin typeface="-apple-system"/>
              </a:rPr>
              <a:t>连续函数</a:t>
            </a:r>
            <a:endParaRPr lang="zh-CN" altLang="en-US" sz="2000" b="1" dirty="0"/>
          </a:p>
        </p:txBody>
      </p:sp>
      <p:sp>
        <p:nvSpPr>
          <p:cNvPr id="5" name="文本框 4"/>
          <p:cNvSpPr txBox="1"/>
          <p:nvPr/>
        </p:nvSpPr>
        <p:spPr>
          <a:xfrm>
            <a:off x="2622425" y="4079888"/>
            <a:ext cx="6947151" cy="523220"/>
          </a:xfrm>
          <a:prstGeom prst="rect">
            <a:avLst/>
          </a:prstGeom>
          <a:noFill/>
        </p:spPr>
        <p:txBody>
          <a:bodyPr wrap="square" rtlCol="0">
            <a:spAutoFit/>
          </a:bodyPr>
          <a:lstStyle/>
          <a:p>
            <a:pPr algn="ctr"/>
            <a:r>
              <a:rPr lang="en-US" altLang="zh-CN" sz="2800" dirty="0"/>
              <a:t>Why don’t use FNN directly?</a:t>
            </a:r>
            <a:endParaRPr lang="zh-CN" altLang="en-US" sz="2800" dirty="0"/>
          </a:p>
        </p:txBody>
      </p:sp>
      <p:pic>
        <p:nvPicPr>
          <p:cNvPr id="4" name="图片 3"/>
          <p:cNvPicPr>
            <a:picLocks noChangeAspect="1"/>
          </p:cNvPicPr>
          <p:nvPr/>
        </p:nvPicPr>
        <p:blipFill>
          <a:blip r:embed="rId1"/>
          <a:stretch>
            <a:fillRect/>
          </a:stretch>
        </p:blipFill>
        <p:spPr>
          <a:xfrm>
            <a:off x="2037809" y="4804810"/>
            <a:ext cx="8263605" cy="403384"/>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22425" y="459866"/>
            <a:ext cx="6947151" cy="523220"/>
          </a:xfrm>
          <a:prstGeom prst="rect">
            <a:avLst/>
          </a:prstGeom>
          <a:noFill/>
        </p:spPr>
        <p:txBody>
          <a:bodyPr wrap="square" rtlCol="0">
            <a:spAutoFit/>
          </a:bodyPr>
          <a:lstStyle/>
          <a:p>
            <a:pPr algn="ctr"/>
            <a:r>
              <a:rPr lang="en-US" altLang="zh-CN" sz="2800" dirty="0"/>
              <a:t>Why RNN?</a:t>
            </a:r>
            <a:endParaRPr lang="zh-CN" altLang="en-US" sz="2800" dirty="0"/>
          </a:p>
        </p:txBody>
      </p:sp>
      <p:sp>
        <p:nvSpPr>
          <p:cNvPr id="4" name="文本框 3"/>
          <p:cNvSpPr txBox="1"/>
          <p:nvPr/>
        </p:nvSpPr>
        <p:spPr>
          <a:xfrm>
            <a:off x="3724715" y="2178092"/>
            <a:ext cx="1908132" cy="523220"/>
          </a:xfrm>
          <a:prstGeom prst="rect">
            <a:avLst/>
          </a:prstGeom>
          <a:noFill/>
        </p:spPr>
        <p:txBody>
          <a:bodyPr wrap="square" rtlCol="0">
            <a:spAutoFit/>
          </a:bodyPr>
          <a:lstStyle/>
          <a:p>
            <a:r>
              <a:rPr lang="zh-CN" altLang="en-US" sz="2800" dirty="0"/>
              <a:t>我</a:t>
            </a:r>
            <a:endParaRPr lang="zh-CN" altLang="en-US" sz="2800" dirty="0"/>
          </a:p>
        </p:txBody>
      </p:sp>
      <p:sp>
        <p:nvSpPr>
          <p:cNvPr id="6" name="文本框 5"/>
          <p:cNvSpPr txBox="1"/>
          <p:nvPr/>
        </p:nvSpPr>
        <p:spPr>
          <a:xfrm>
            <a:off x="5461502" y="2178092"/>
            <a:ext cx="1908132" cy="523220"/>
          </a:xfrm>
          <a:prstGeom prst="rect">
            <a:avLst/>
          </a:prstGeom>
          <a:noFill/>
        </p:spPr>
        <p:txBody>
          <a:bodyPr wrap="square" rtlCol="0">
            <a:spAutoFit/>
          </a:bodyPr>
          <a:lstStyle/>
          <a:p>
            <a:r>
              <a:rPr lang="zh-CN" altLang="en-US" sz="2800" dirty="0"/>
              <a:t>爱</a:t>
            </a:r>
            <a:endParaRPr lang="zh-CN" altLang="en-US" sz="2800" dirty="0"/>
          </a:p>
        </p:txBody>
      </p:sp>
      <p:sp>
        <p:nvSpPr>
          <p:cNvPr id="7" name="文本框 6"/>
          <p:cNvSpPr txBox="1"/>
          <p:nvPr/>
        </p:nvSpPr>
        <p:spPr>
          <a:xfrm>
            <a:off x="7198290" y="2178092"/>
            <a:ext cx="1908132" cy="523220"/>
          </a:xfrm>
          <a:prstGeom prst="rect">
            <a:avLst/>
          </a:prstGeom>
          <a:noFill/>
        </p:spPr>
        <p:txBody>
          <a:bodyPr wrap="square" rtlCol="0">
            <a:spAutoFit/>
          </a:bodyPr>
          <a:lstStyle/>
          <a:p>
            <a:r>
              <a:rPr lang="zh-CN" altLang="en-US" sz="2800" dirty="0"/>
              <a:t>北京</a:t>
            </a:r>
            <a:endParaRPr lang="zh-CN" altLang="en-US" sz="2800" dirty="0"/>
          </a:p>
        </p:txBody>
      </p:sp>
      <p:sp>
        <p:nvSpPr>
          <p:cNvPr id="8" name="文本框 7"/>
          <p:cNvSpPr txBox="1"/>
          <p:nvPr/>
        </p:nvSpPr>
        <p:spPr>
          <a:xfrm>
            <a:off x="3724715" y="3167390"/>
            <a:ext cx="1908132" cy="523220"/>
          </a:xfrm>
          <a:prstGeom prst="rect">
            <a:avLst/>
          </a:prstGeom>
          <a:noFill/>
        </p:spPr>
        <p:txBody>
          <a:bodyPr wrap="square" rtlCol="0">
            <a:spAutoFit/>
          </a:bodyPr>
          <a:lstStyle/>
          <a:p>
            <a:r>
              <a:rPr lang="en-US" altLang="zh-CN" sz="2800" dirty="0"/>
              <a:t>nn</a:t>
            </a:r>
            <a:endParaRPr lang="zh-CN" altLang="en-US" sz="2800" dirty="0"/>
          </a:p>
        </p:txBody>
      </p:sp>
      <p:sp>
        <p:nvSpPr>
          <p:cNvPr id="9" name="文本框 8"/>
          <p:cNvSpPr txBox="1"/>
          <p:nvPr/>
        </p:nvSpPr>
        <p:spPr>
          <a:xfrm>
            <a:off x="5461502" y="3167390"/>
            <a:ext cx="1908132" cy="523220"/>
          </a:xfrm>
          <a:prstGeom prst="rect">
            <a:avLst/>
          </a:prstGeom>
          <a:noFill/>
        </p:spPr>
        <p:txBody>
          <a:bodyPr wrap="square" rtlCol="0">
            <a:spAutoFit/>
          </a:bodyPr>
          <a:lstStyle/>
          <a:p>
            <a:r>
              <a:rPr lang="en-US" altLang="zh-CN" sz="2800" dirty="0"/>
              <a:t>v</a:t>
            </a:r>
            <a:endParaRPr lang="zh-CN" altLang="en-US" sz="2800" dirty="0"/>
          </a:p>
        </p:txBody>
      </p:sp>
      <p:sp>
        <p:nvSpPr>
          <p:cNvPr id="10" name="文本框 9"/>
          <p:cNvSpPr txBox="1"/>
          <p:nvPr/>
        </p:nvSpPr>
        <p:spPr>
          <a:xfrm>
            <a:off x="7198290" y="3167390"/>
            <a:ext cx="1908132" cy="523220"/>
          </a:xfrm>
          <a:prstGeom prst="rect">
            <a:avLst/>
          </a:prstGeom>
          <a:noFill/>
        </p:spPr>
        <p:txBody>
          <a:bodyPr wrap="square" rtlCol="0">
            <a:spAutoFit/>
          </a:bodyPr>
          <a:lstStyle/>
          <a:p>
            <a:r>
              <a:rPr lang="en-US" altLang="zh-CN" sz="2800" dirty="0" err="1"/>
              <a:t>nn</a:t>
            </a:r>
            <a:endParaRPr lang="zh-CN" altLang="en-US" sz="28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0098" y="224653"/>
            <a:ext cx="11931804" cy="5936753"/>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 unrolled recurrent neural netw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0710" y="2287278"/>
            <a:ext cx="8690578" cy="2283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0098" y="224653"/>
            <a:ext cx="11931804" cy="5936753"/>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7746840" y="2921040"/>
              <a:ext cx="1956240" cy="1206720"/>
            </p14:xfrm>
          </p:contentPart>
        </mc:Choice>
        <mc:Fallback xmlns="">
          <p:pic>
            <p:nvPicPr>
              <p:cNvPr id="2" name="墨迹 1"/>
            </p:nvPicPr>
            <p:blipFill>
              <a:blip r:embed="rId3"/>
            </p:blipFill>
            <p:spPr>
              <a:xfrm>
                <a:off x="7746840" y="2921040"/>
                <a:ext cx="1956240" cy="1206720"/>
              </a:xfrm>
              <a:prstGeom prst="rect"/>
            </p:spPr>
          </p:pic>
        </mc:Fallback>
      </mc:AlternateContent>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1760</Words>
  <Application>WPS 演示</Application>
  <PresentationFormat>宽屏</PresentationFormat>
  <Paragraphs>94</Paragraphs>
  <Slides>46</Slides>
  <Notes>46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Arial</vt:lpstr>
      <vt:lpstr>宋体</vt:lpstr>
      <vt:lpstr>Wingdings</vt:lpstr>
      <vt:lpstr>Arial</vt:lpstr>
      <vt:lpstr>苹方 中等</vt:lpstr>
      <vt:lpstr>Segoe Print</vt:lpstr>
      <vt:lpstr>-apple-system</vt:lpstr>
      <vt:lpstr>Calibri</vt:lpstr>
      <vt:lpstr>微软雅黑</vt:lpstr>
      <vt:lpstr>Arial Unicode MS</vt:lpstr>
      <vt:lpstr>等线</vt:lpstr>
      <vt:lpstr>Times New Roman</vt:lpstr>
      <vt:lpstr>medium-content-sans-serif-font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Wenzhe</dc:creator>
  <cp:lastModifiedBy>TOWER</cp:lastModifiedBy>
  <cp:revision>595</cp:revision>
  <cp:lastPrinted>2019-04-18T03:52:00Z</cp:lastPrinted>
  <dcterms:created xsi:type="dcterms:W3CDTF">2018-12-08T11:02:00Z</dcterms:created>
  <dcterms:modified xsi:type="dcterms:W3CDTF">2020-12-19T12:22:39Z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